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3"/>
  </p:notesMasterIdLst>
  <p:sldIdLst>
    <p:sldId id="256" r:id="rId4"/>
    <p:sldId id="287" r:id="rId5"/>
    <p:sldId id="25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286" r:id="rId40"/>
    <p:sldId id="285" r:id="rId41"/>
    <p:sldId id="284"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242D66"/>
    <a:srgbClr val="F2F2F2"/>
    <a:srgbClr val="E87A23"/>
    <a:srgbClr val="ED7D31"/>
    <a:srgbClr val="00FF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4434" autoAdjust="0"/>
  </p:normalViewPr>
  <p:slideViewPr>
    <p:cSldViewPr>
      <p:cViewPr varScale="1">
        <p:scale>
          <a:sx n="82" d="100"/>
          <a:sy n="82" d="100"/>
        </p:scale>
        <p:origin x="1891" y="58"/>
      </p:cViewPr>
      <p:guideLst>
        <p:guide orient="horz" pos="2160"/>
        <p:guide pos="2880"/>
      </p:guideLst>
    </p:cSldViewPr>
  </p:slideViewPr>
  <p:outlineViewPr>
    <p:cViewPr>
      <p:scale>
        <a:sx n="33" d="100"/>
        <a:sy n="33" d="100"/>
      </p:scale>
      <p:origin x="0" y="-2520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25425D0-3ECE-420E-9130-D13D915528F8}" type="datetimeFigureOut">
              <a:rPr lang="en-US" smtClean="0"/>
              <a:pPr/>
              <a:t>7/17/2024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D2F2318-E25A-4C0A-9D76-B30B703A9430}" type="slidenum">
              <a:rPr lang="en-US" smtClean="0"/>
              <a:pPr/>
              <a:t>‹#›</a:t>
            </a:fld>
            <a:endParaRPr lang="en-US"/>
          </a:p>
        </p:txBody>
      </p:sp>
    </p:spTree>
    <p:extLst>
      <p:ext uri="{BB962C8B-B14F-4D97-AF65-F5344CB8AC3E}">
        <p14:creationId xmlns:p14="http://schemas.microsoft.com/office/powerpoint/2010/main" val="1261693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F2318-E25A-4C0A-9D76-B30B703A9430}" type="slidenum">
              <a:rPr lang="en-US" smtClean="0"/>
              <a:pPr/>
              <a:t>3</a:t>
            </a:fld>
            <a:endParaRPr lang="en-US"/>
          </a:p>
        </p:txBody>
      </p:sp>
    </p:spTree>
    <p:extLst>
      <p:ext uri="{BB962C8B-B14F-4D97-AF65-F5344CB8AC3E}">
        <p14:creationId xmlns:p14="http://schemas.microsoft.com/office/powerpoint/2010/main" val="31279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4E748-FC49-4932-BA4D-63FD2602D52D}" type="slidenum">
              <a:rPr lang="en-US" smtClean="0"/>
              <a:t>7</a:t>
            </a:fld>
            <a:endParaRPr lang="en-US"/>
          </a:p>
        </p:txBody>
      </p:sp>
    </p:spTree>
    <p:extLst>
      <p:ext uri="{BB962C8B-B14F-4D97-AF65-F5344CB8AC3E}">
        <p14:creationId xmlns:p14="http://schemas.microsoft.com/office/powerpoint/2010/main" val="119449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2BDE25-0E3B-014D-AB08-0AD4741190BF}" type="datetime1">
              <a:rPr lang="en-US" smtClean="0"/>
              <a:t>7/17/2024</a:t>
            </a:fld>
            <a:endParaRPr lang="en-US"/>
          </a:p>
        </p:txBody>
      </p:sp>
      <p:sp>
        <p:nvSpPr>
          <p:cNvPr id="6" name="Slide Number Placeholder 5"/>
          <p:cNvSpPr>
            <a:spLocks noGrp="1"/>
          </p:cNvSpPr>
          <p:nvPr>
            <p:ph type="sldNum" sz="quarter" idx="12"/>
          </p:nvPr>
        </p:nvSpPr>
        <p:spPr>
          <a:xfrm>
            <a:off x="8610600" y="6385719"/>
            <a:ext cx="457200" cy="365125"/>
          </a:xfrm>
          <a:prstGeom prst="rect">
            <a:avLst/>
          </a:prstGeom>
        </p:spPr>
        <p:txBody>
          <a:bodyPr/>
          <a:lstStyle/>
          <a:p>
            <a:fld id="{82811DF7-A42A-4107-A9E6-6C3947535C5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76C5C7-3D40-D147-8474-4CAF78E28128}" type="datetime1">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0232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E1DCC7-F5A3-F54A-8412-78F07FF2601F}" type="datetime1">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974303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FF6D2-335C-6748-BEAD-B38E52C128C7}" type="datetime1">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69439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7516F8-EADD-4F1E-A66A-F9DE6D301F0B}"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1342298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16F8-EADD-4F1E-A66A-F9DE6D301F0B}"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706195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516F8-EADD-4F1E-A66A-F9DE6D301F0B}"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2231547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7516F8-EADD-4F1E-A66A-F9DE6D301F0B}"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3921060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7516F8-EADD-4F1E-A66A-F9DE6D301F0B}" type="datetimeFigureOut">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348302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7516F8-EADD-4F1E-A66A-F9DE6D301F0B}"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2334240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516F8-EADD-4F1E-A66A-F9DE6D301F0B}" type="datetimeFigureOut">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125123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99622F-DC27-6E4D-80EB-5A6117330FAE}" type="datetime1">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622735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516F8-EADD-4F1E-A66A-F9DE6D301F0B}"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2694671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516F8-EADD-4F1E-A66A-F9DE6D301F0B}"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8525909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16F8-EADD-4F1E-A66A-F9DE6D301F0B}"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2661500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16F8-EADD-4F1E-A66A-F9DE6D301F0B}"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376965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E6A6B0-E07D-7A4E-9C17-34F6E529FF07}" type="datetime1">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022859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43CC3-6E6E-6643-828B-49F62B8D27E7}" type="datetime1">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863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8AE71E-C708-8048-B873-9764252AFD88}" type="datetime1">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636559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E2E0B2-8F0E-E541-A881-26952164E626}" type="datetime1">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4225649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28D78-157E-6441-A2E9-690CAD17061D}" type="datetime1">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75602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DEEC-6BE6-484F-BFF5-6191A744CE89}" type="datetime1">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401619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E479F4-DB7F-AD41-A0BB-29D2BAB33E6B}" type="datetime1">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310967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78333" r="73809"/>
          <a:stretch/>
        </p:blipFill>
        <p:spPr>
          <a:xfrm>
            <a:off x="0" y="5410200"/>
            <a:ext cx="2450123" cy="1447800"/>
          </a:xfrm>
          <a:prstGeom prst="rect">
            <a:avLst/>
          </a:prstGeom>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E56384-A506-C646-ACE4-0A747B69E112}" type="datetime1">
              <a:rPr lang="en-US" smtClean="0"/>
              <a:t>7/17/2024</a:t>
            </a:fld>
            <a:endParaRPr lang="en-US"/>
          </a:p>
        </p:txBody>
      </p:sp>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l="73810" b="76667"/>
          <a:stretch/>
        </p:blipFill>
        <p:spPr>
          <a:xfrm>
            <a:off x="6690091" y="0"/>
            <a:ext cx="2453909" cy="1561578"/>
          </a:xfrm>
          <a:prstGeom prst="rect">
            <a:avLst/>
          </a:prstGeom>
        </p:spPr>
      </p:pic>
      <p:sp>
        <p:nvSpPr>
          <p:cNvPr id="3" name="TextBox 2"/>
          <p:cNvSpPr txBox="1"/>
          <p:nvPr userDrawn="1"/>
        </p:nvSpPr>
        <p:spPr>
          <a:xfrm>
            <a:off x="0" y="0"/>
            <a:ext cx="9144000" cy="338554"/>
          </a:xfrm>
          <a:prstGeom prst="rect">
            <a:avLst/>
          </a:prstGeom>
          <a:noFill/>
        </p:spPr>
        <p:txBody>
          <a:bodyPr wrap="square" rtlCol="0">
            <a:spAutoFit/>
          </a:bodyPr>
          <a:lstStyle/>
          <a:p>
            <a:r>
              <a:rPr lang="en-US" sz="1600" b="1" dirty="0">
                <a:solidFill>
                  <a:schemeClr val="tx1"/>
                </a:solidFill>
              </a:rPr>
              <a:t>IT1090 - Information Systems and Data Modeling</a:t>
            </a:r>
          </a:p>
        </p:txBody>
      </p:sp>
      <p:sp>
        <p:nvSpPr>
          <p:cNvPr id="7" name="TextBox 6"/>
          <p:cNvSpPr txBox="1"/>
          <p:nvPr userDrawn="1"/>
        </p:nvSpPr>
        <p:spPr>
          <a:xfrm>
            <a:off x="0" y="6519446"/>
            <a:ext cx="9144000" cy="338554"/>
          </a:xfrm>
          <a:prstGeom prst="rect">
            <a:avLst/>
          </a:prstGeom>
          <a:noFill/>
        </p:spPr>
        <p:txBody>
          <a:bodyPr wrap="square" rtlCol="0">
            <a:spAutoFit/>
          </a:bodyPr>
          <a:lstStyle/>
          <a:p>
            <a:pPr algn="r"/>
            <a:r>
              <a:rPr lang="en-US" sz="1600" b="1" dirty="0">
                <a:solidFill>
                  <a:schemeClr val="tx1"/>
                </a:solidFill>
              </a:rPr>
              <a:t>SLIIT </a:t>
            </a:r>
            <a:r>
              <a:rPr lang="en-US" sz="1600" b="1" baseline="0" dirty="0">
                <a:solidFill>
                  <a:schemeClr val="tx1"/>
                </a:solidFill>
              </a:rPr>
              <a:t> - Faculty of Computing</a:t>
            </a:r>
            <a:endParaRPr lang="en-US" sz="1600" b="1" dirty="0">
              <a:solidFill>
                <a:schemeClr val="tx1"/>
              </a:solidFill>
            </a:endParaRPr>
          </a:p>
        </p:txBody>
      </p:sp>
      <p:sp>
        <p:nvSpPr>
          <p:cNvPr id="5" name="Rectangle 4"/>
          <p:cNvSpPr/>
          <p:nvPr userDrawn="1"/>
        </p:nvSpPr>
        <p:spPr>
          <a:xfrm>
            <a:off x="6248400" y="76200"/>
            <a:ext cx="2743200" cy="914400"/>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t="29997" b="23330"/>
          <a:stretch/>
        </p:blipFill>
        <p:spPr>
          <a:xfrm>
            <a:off x="6248400" y="76200"/>
            <a:ext cx="2742857" cy="914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13" cstate="print">
            <a:extLst>
              <a:ext uri="{28A0092B-C50C-407E-A947-70E740481C1C}">
                <a14:useLocalDpi xmlns:a14="http://schemas.microsoft.com/office/drawing/2010/main" val="0"/>
              </a:ext>
            </a:extLst>
          </a:blip>
          <a:srcRect t="93000"/>
          <a:stretch/>
        </p:blipFill>
        <p:spPr>
          <a:xfrm>
            <a:off x="0" y="6400800"/>
            <a:ext cx="9144000" cy="457201"/>
          </a:xfrm>
          <a:prstGeom prst="rect">
            <a:avLst/>
          </a:prstGeom>
        </p:spPr>
      </p:pic>
      <p:sp>
        <p:nvSpPr>
          <p:cNvPr id="2" name="Title Placeholder 1"/>
          <p:cNvSpPr>
            <a:spLocks noGrp="1"/>
          </p:cNvSpPr>
          <p:nvPr>
            <p:ph type="title"/>
          </p:nvPr>
        </p:nvSpPr>
        <p:spPr>
          <a:xfrm>
            <a:off x="628650" y="365125"/>
            <a:ext cx="7886700" cy="1082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C29E6-4FCB-2845-BF22-D83D87980FEA}" type="datetime1">
              <a:rPr lang="en-US" smtClean="0"/>
              <a:t>7/17/2024</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EAAFE79-0F59-BC47-A038-EDA78F95D43E}" type="slidenum">
              <a:rPr lang="en-US" smtClean="0"/>
              <a:pPr/>
              <a:t>‹#›</a:t>
            </a:fld>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1D3D-F011-47C0-9290-685F7D9F6412}" type="slidenum">
              <a:rPr lang="en-US" smtClean="0"/>
              <a:t>‹#›</a:t>
            </a:fld>
            <a:endParaRPr lang="en-US" dirty="0"/>
          </a:p>
        </p:txBody>
      </p:sp>
      <p:pic>
        <p:nvPicPr>
          <p:cNvPr id="7" name="Picture 6"/>
          <p:cNvPicPr>
            <a:picLocks noChangeAspect="1"/>
          </p:cNvPicPr>
          <p:nvPr userDrawn="1"/>
        </p:nvPicPr>
        <p:blipFill rotWithShape="1">
          <a:blip r:embed="rId14" cstate="print">
            <a:extLst>
              <a:ext uri="{28A0092B-C50C-407E-A947-70E740481C1C}">
                <a14:useLocalDpi xmlns:a14="http://schemas.microsoft.com/office/drawing/2010/main" val="0"/>
              </a:ext>
            </a:extLst>
          </a:blip>
          <a:srcRect t="29997" b="23330"/>
          <a:stretch/>
        </p:blipFill>
        <p:spPr>
          <a:xfrm>
            <a:off x="7620000" y="0"/>
            <a:ext cx="1524000" cy="508064"/>
          </a:xfrm>
          <a:prstGeom prst="rect">
            <a:avLst/>
          </a:prstGeom>
        </p:spPr>
      </p:pic>
      <p:sp>
        <p:nvSpPr>
          <p:cNvPr id="11" name="TextBox 10"/>
          <p:cNvSpPr txBox="1"/>
          <p:nvPr userDrawn="1"/>
        </p:nvSpPr>
        <p:spPr>
          <a:xfrm>
            <a:off x="0" y="6553200"/>
            <a:ext cx="9144000" cy="338554"/>
          </a:xfrm>
          <a:prstGeom prst="rect">
            <a:avLst/>
          </a:prstGeom>
          <a:noFill/>
        </p:spPr>
        <p:txBody>
          <a:bodyPr wrap="square" rtlCol="0">
            <a:spAutoFit/>
          </a:bodyPr>
          <a:lstStyle/>
          <a:p>
            <a:pPr algn="r"/>
            <a:r>
              <a:rPr lang="en-US" sz="1600" b="1" dirty="0">
                <a:solidFill>
                  <a:srgbClr val="E87A23"/>
                </a:solidFill>
              </a:rPr>
              <a:t>SLIIT </a:t>
            </a:r>
            <a:r>
              <a:rPr lang="en-US" sz="1600" b="1" baseline="0" dirty="0">
                <a:solidFill>
                  <a:srgbClr val="E87A23"/>
                </a:solidFill>
              </a:rPr>
              <a:t> - Faculty of Computing</a:t>
            </a:r>
            <a:endParaRPr lang="en-US" sz="1600" b="1" dirty="0">
              <a:solidFill>
                <a:srgbClr val="E87A23"/>
              </a:solidFill>
            </a:endParaRPr>
          </a:p>
        </p:txBody>
      </p:sp>
      <p:pic>
        <p:nvPicPr>
          <p:cNvPr id="12" name="Picture 11"/>
          <p:cNvPicPr>
            <a:picLocks noChangeAspect="1"/>
          </p:cNvPicPr>
          <p:nvPr userDrawn="1"/>
        </p:nvPicPr>
        <p:blipFill rotWithShape="1">
          <a:blip r:embed="rId13" cstate="print">
            <a:extLst>
              <a:ext uri="{28A0092B-C50C-407E-A947-70E740481C1C}">
                <a14:useLocalDpi xmlns:a14="http://schemas.microsoft.com/office/drawing/2010/main" val="0"/>
              </a:ext>
            </a:extLst>
          </a:blip>
          <a:srcRect t="93000"/>
          <a:stretch/>
        </p:blipFill>
        <p:spPr>
          <a:xfrm rot="10800000">
            <a:off x="0" y="-2"/>
            <a:ext cx="7620000" cy="457201"/>
          </a:xfrm>
          <a:prstGeom prst="rect">
            <a:avLst/>
          </a:prstGeom>
        </p:spPr>
      </p:pic>
      <p:sp>
        <p:nvSpPr>
          <p:cNvPr id="10" name="TextBox 9"/>
          <p:cNvSpPr txBox="1"/>
          <p:nvPr userDrawn="1"/>
        </p:nvSpPr>
        <p:spPr>
          <a:xfrm>
            <a:off x="0" y="-76200"/>
            <a:ext cx="4419600" cy="338554"/>
          </a:xfrm>
          <a:prstGeom prst="rect">
            <a:avLst/>
          </a:prstGeom>
          <a:noFill/>
        </p:spPr>
        <p:txBody>
          <a:bodyPr wrap="square" rtlCol="0">
            <a:spAutoFit/>
          </a:bodyPr>
          <a:lstStyle/>
          <a:p>
            <a:r>
              <a:rPr lang="en-US" sz="1600" b="1" dirty="0">
                <a:solidFill>
                  <a:schemeClr val="bg1"/>
                </a:solidFill>
              </a:rPr>
              <a:t>IT1090 - Information Systems and Data Modeling</a:t>
            </a:r>
          </a:p>
        </p:txBody>
      </p:sp>
      <p:cxnSp>
        <p:nvCxnSpPr>
          <p:cNvPr id="17" name="Straight Connector 16"/>
          <p:cNvCxnSpPr/>
          <p:nvPr userDrawn="1"/>
        </p:nvCxnSpPr>
        <p:spPr>
          <a:xfrm>
            <a:off x="628650" y="1447800"/>
            <a:ext cx="7886700" cy="0"/>
          </a:xfrm>
          <a:prstGeom prst="line">
            <a:avLst/>
          </a:prstGeom>
          <a:ln w="19050">
            <a:solidFill>
              <a:srgbClr val="242D66"/>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377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516F8-EADD-4F1E-A66A-F9DE6D301F0B}" type="datetimeFigureOut">
              <a:rPr lang="en-US" smtClean="0"/>
              <a:t>7/17/2024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0A883A-E27C-4CE2-8BE2-5A6B27F0492F}" type="slidenum">
              <a:rPr lang="en-US" smtClean="0"/>
              <a:t>‹#›</a:t>
            </a:fld>
            <a:endParaRPr lang="en-US"/>
          </a:p>
        </p:txBody>
      </p:sp>
    </p:spTree>
    <p:extLst>
      <p:ext uri="{BB962C8B-B14F-4D97-AF65-F5344CB8AC3E}">
        <p14:creationId xmlns:p14="http://schemas.microsoft.com/office/powerpoint/2010/main" val="22347080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ncEodci9nKo"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Modern Information Systems</a:t>
            </a:r>
          </a:p>
        </p:txBody>
      </p:sp>
      <p:sp>
        <p:nvSpPr>
          <p:cNvPr id="3" name="Subtitle 2"/>
          <p:cNvSpPr>
            <a:spLocks noGrp="1"/>
          </p:cNvSpPr>
          <p:nvPr>
            <p:ph type="subTitle" idx="1"/>
          </p:nvPr>
        </p:nvSpPr>
        <p:spPr/>
        <p:txBody>
          <a:bodyPr/>
          <a:lstStyle/>
          <a:p>
            <a:r>
              <a:rPr lang="en-US" dirty="0"/>
              <a:t>Lecture – 03</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a:t>
            </a:fld>
            <a:endParaRPr lang="en-US"/>
          </a:p>
        </p:txBody>
      </p:sp>
    </p:spTree>
    <p:extLst>
      <p:ext uri="{BB962C8B-B14F-4D97-AF65-F5344CB8AC3E}">
        <p14:creationId xmlns:p14="http://schemas.microsoft.com/office/powerpoint/2010/main" val="264488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Modern Information Systems </a:t>
            </a:r>
          </a:p>
        </p:txBody>
      </p:sp>
      <p:sp>
        <p:nvSpPr>
          <p:cNvPr id="3" name="Content Placeholder 2"/>
          <p:cNvSpPr>
            <a:spLocks noGrp="1"/>
          </p:cNvSpPr>
          <p:nvPr>
            <p:ph idx="1"/>
          </p:nvPr>
        </p:nvSpPr>
        <p:spPr/>
        <p:txBody>
          <a:bodyPr>
            <a:normAutofit/>
          </a:bodyPr>
          <a:lstStyle/>
          <a:p>
            <a:endParaRPr lang="en-US" dirty="0"/>
          </a:p>
          <a:p>
            <a:endParaRPr lang="en-US" dirty="0"/>
          </a:p>
        </p:txBody>
      </p:sp>
      <p:sp>
        <p:nvSpPr>
          <p:cNvPr id="4" name="Isosceles Triangle 3"/>
          <p:cNvSpPr/>
          <p:nvPr/>
        </p:nvSpPr>
        <p:spPr>
          <a:xfrm>
            <a:off x="1584144" y="1527109"/>
            <a:ext cx="2705100" cy="1371600"/>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Office Automation Systems</a:t>
            </a:r>
          </a:p>
          <a:p>
            <a:pPr algn="ctr"/>
            <a:endParaRPr lang="en-GB" dirty="0"/>
          </a:p>
          <a:p>
            <a:pPr algn="ctr"/>
            <a:endParaRPr lang="en-GB" dirty="0"/>
          </a:p>
        </p:txBody>
      </p:sp>
      <p:sp>
        <p:nvSpPr>
          <p:cNvPr id="5" name="Rectangle 4"/>
          <p:cNvSpPr/>
          <p:nvPr/>
        </p:nvSpPr>
        <p:spPr>
          <a:xfrm>
            <a:off x="5615587" y="1579913"/>
            <a:ext cx="1447800" cy="13716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Process Control Systems</a:t>
            </a:r>
          </a:p>
        </p:txBody>
      </p:sp>
      <p:sp>
        <p:nvSpPr>
          <p:cNvPr id="6" name="Oval 5"/>
          <p:cNvSpPr/>
          <p:nvPr/>
        </p:nvSpPr>
        <p:spPr>
          <a:xfrm>
            <a:off x="4116458" y="2981699"/>
            <a:ext cx="1818564" cy="1398715"/>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Decision Support Systems</a:t>
            </a:r>
          </a:p>
        </p:txBody>
      </p:sp>
      <p:sp>
        <p:nvSpPr>
          <p:cNvPr id="7" name="Rounded Rectangle 6"/>
          <p:cNvSpPr/>
          <p:nvPr/>
        </p:nvSpPr>
        <p:spPr>
          <a:xfrm>
            <a:off x="7199285" y="2981699"/>
            <a:ext cx="1361364" cy="160324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Enterprise Systems</a:t>
            </a:r>
            <a:endParaRPr lang="en-US" dirty="0"/>
          </a:p>
        </p:txBody>
      </p:sp>
      <p:sp>
        <p:nvSpPr>
          <p:cNvPr id="8" name="Snip Diagonal Corner Rectangle 7"/>
          <p:cNvSpPr/>
          <p:nvPr/>
        </p:nvSpPr>
        <p:spPr>
          <a:xfrm>
            <a:off x="4131257" y="4834275"/>
            <a:ext cx="1447800" cy="1649285"/>
          </a:xfrm>
          <a:prstGeom prst="snip2DiagRect">
            <a:avLst/>
          </a:prstGeom>
          <a:solidFill>
            <a:srgbClr val="F74515"/>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IoT</a:t>
            </a:r>
            <a:r>
              <a:rPr lang="en-US" dirty="0"/>
              <a:t> (Internet of Things) Systems</a:t>
            </a:r>
          </a:p>
        </p:txBody>
      </p:sp>
      <p:sp>
        <p:nvSpPr>
          <p:cNvPr id="9" name="Flowchart: Off-page Connector 8"/>
          <p:cNvSpPr/>
          <p:nvPr/>
        </p:nvSpPr>
        <p:spPr>
          <a:xfrm>
            <a:off x="1986512" y="4872231"/>
            <a:ext cx="1384315" cy="1603248"/>
          </a:xfrm>
          <a:prstGeom prst="flowChartOffpageConnector">
            <a:avLst/>
          </a:prstGeom>
          <a:solidFill>
            <a:srgbClr val="E626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Cloud based Systems</a:t>
            </a:r>
          </a:p>
        </p:txBody>
      </p:sp>
      <p:sp>
        <p:nvSpPr>
          <p:cNvPr id="13" name="Flowchart: Display 12"/>
          <p:cNvSpPr/>
          <p:nvPr/>
        </p:nvSpPr>
        <p:spPr>
          <a:xfrm>
            <a:off x="909389" y="3318636"/>
            <a:ext cx="2067636" cy="1219200"/>
          </a:xfrm>
          <a:prstGeom prst="flowChartDisplay">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E-Commerce Systems</a:t>
            </a:r>
          </a:p>
        </p:txBody>
      </p:sp>
      <p:sp>
        <p:nvSpPr>
          <p:cNvPr id="14" name="Wave 13"/>
          <p:cNvSpPr/>
          <p:nvPr/>
        </p:nvSpPr>
        <p:spPr>
          <a:xfrm>
            <a:off x="6172200" y="4830659"/>
            <a:ext cx="2199564" cy="1240695"/>
          </a:xfrm>
          <a:prstGeom prst="wav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BI(Business Intelligence) Systems</a:t>
            </a:r>
          </a:p>
        </p:txBody>
      </p:sp>
    </p:spTree>
    <p:extLst>
      <p:ext uri="{BB962C8B-B14F-4D97-AF65-F5344CB8AC3E}">
        <p14:creationId xmlns:p14="http://schemas.microsoft.com/office/powerpoint/2010/main" val="352656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62000"/>
          </a:xfrm>
        </p:spPr>
        <p:txBody>
          <a:bodyPr>
            <a:normAutofit/>
          </a:bodyPr>
          <a:lstStyle/>
          <a:p>
            <a:r>
              <a:rPr lang="en-GB" b="1" dirty="0"/>
              <a:t>Office Automation Systems (OAS)</a:t>
            </a:r>
            <a:endParaRPr lang="en-US" b="1" dirty="0"/>
          </a:p>
        </p:txBody>
      </p:sp>
      <p:sp>
        <p:nvSpPr>
          <p:cNvPr id="3" name="Content Placeholder 2"/>
          <p:cNvSpPr>
            <a:spLocks noGrp="1"/>
          </p:cNvSpPr>
          <p:nvPr>
            <p:ph idx="1"/>
          </p:nvPr>
        </p:nvSpPr>
        <p:spPr>
          <a:xfrm>
            <a:off x="445826" y="1524000"/>
            <a:ext cx="8229600" cy="5257800"/>
          </a:xfrm>
        </p:spPr>
        <p:txBody>
          <a:bodyPr>
            <a:normAutofit fontScale="70000" lnSpcReduction="20000"/>
          </a:bodyPr>
          <a:lstStyle/>
          <a:p>
            <a:r>
              <a:rPr lang="en-US" dirty="0"/>
              <a:t>Used to manage the administrative functions in an office environment and are often critical to service-based industries.</a:t>
            </a:r>
          </a:p>
          <a:p>
            <a:r>
              <a:rPr lang="en-GB" dirty="0"/>
              <a:t>OASs intended to increase the productivity of office workers.</a:t>
            </a:r>
          </a:p>
          <a:p>
            <a:pPr marL="0" indent="0">
              <a:buNone/>
            </a:pPr>
            <a:r>
              <a:rPr lang="en-GB" sz="2800" dirty="0"/>
              <a:t>Ex:</a:t>
            </a:r>
          </a:p>
          <a:p>
            <a:pPr marL="0" indent="0">
              <a:buNone/>
            </a:pPr>
            <a:r>
              <a:rPr lang="en-GB" sz="3100" b="1" dirty="0"/>
              <a:t>Groupware</a:t>
            </a:r>
          </a:p>
          <a:p>
            <a:pPr marL="0" indent="0">
              <a:buNone/>
            </a:pPr>
            <a:r>
              <a:rPr lang="en-GB" sz="2600" dirty="0"/>
              <a:t>Assists teams of people working together through facilities such as email and teleconferencing within or between companies </a:t>
            </a:r>
          </a:p>
          <a:p>
            <a:pPr lvl="1"/>
            <a:endParaRPr lang="en-GB" sz="26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r>
              <a:rPr lang="en-GB" sz="3100" b="1" dirty="0"/>
              <a:t>Document imaging process (DIP)</a:t>
            </a:r>
          </a:p>
          <a:p>
            <a:pPr marL="0" indent="0">
              <a:buNone/>
            </a:pPr>
            <a:r>
              <a:rPr lang="en-GB" sz="2600" dirty="0"/>
              <a:t>Converts documents into digital format using a scanner</a:t>
            </a:r>
          </a:p>
          <a:p>
            <a:pPr marL="0" indent="0">
              <a:buNone/>
            </a:pPr>
            <a:r>
              <a:rPr lang="en-GB" sz="2600" dirty="0"/>
              <a:t>which can then be stored, retrieved and manipulated </a:t>
            </a:r>
          </a:p>
          <a:p>
            <a:pPr marL="0" indent="0">
              <a:buNone/>
            </a:pPr>
            <a:r>
              <a:rPr lang="en-GB" sz="2600" dirty="0"/>
              <a:t>across a computer network.</a:t>
            </a:r>
            <a:endParaRPr lang="en-US" sz="2600" dirty="0"/>
          </a:p>
          <a:p>
            <a:endParaRPr lang="en-US" dirty="0"/>
          </a:p>
        </p:txBody>
      </p:sp>
      <p:pic>
        <p:nvPicPr>
          <p:cNvPr id="4" name="Picture 3"/>
          <p:cNvPicPr>
            <a:picLocks noChangeAspect="1"/>
          </p:cNvPicPr>
          <p:nvPr/>
        </p:nvPicPr>
        <p:blipFill>
          <a:blip r:embed="rId2"/>
          <a:stretch>
            <a:fillRect/>
          </a:stretch>
        </p:blipFill>
        <p:spPr>
          <a:xfrm>
            <a:off x="6553200" y="3634956"/>
            <a:ext cx="2000250" cy="1318044"/>
          </a:xfrm>
          <a:prstGeom prst="rect">
            <a:avLst/>
          </a:prstGeom>
        </p:spPr>
      </p:pic>
      <p:pic>
        <p:nvPicPr>
          <p:cNvPr id="6" name="Picture 5"/>
          <p:cNvPicPr>
            <a:picLocks noChangeAspect="1"/>
          </p:cNvPicPr>
          <p:nvPr/>
        </p:nvPicPr>
        <p:blipFill>
          <a:blip r:embed="rId3"/>
          <a:stretch>
            <a:fillRect/>
          </a:stretch>
        </p:blipFill>
        <p:spPr>
          <a:xfrm>
            <a:off x="3043237" y="3634956"/>
            <a:ext cx="2976563" cy="1318044"/>
          </a:xfrm>
          <a:prstGeom prst="rect">
            <a:avLst/>
          </a:prstGeom>
        </p:spPr>
      </p:pic>
      <p:pic>
        <p:nvPicPr>
          <p:cNvPr id="8" name="Picture 7"/>
          <p:cNvPicPr>
            <a:picLocks noChangeAspect="1"/>
          </p:cNvPicPr>
          <p:nvPr/>
        </p:nvPicPr>
        <p:blipFill>
          <a:blip r:embed="rId4"/>
          <a:stretch>
            <a:fillRect/>
          </a:stretch>
        </p:blipFill>
        <p:spPr>
          <a:xfrm>
            <a:off x="533400" y="3634956"/>
            <a:ext cx="1838325" cy="1318044"/>
          </a:xfrm>
          <a:prstGeom prst="rect">
            <a:avLst/>
          </a:prstGeom>
        </p:spPr>
      </p:pic>
      <p:pic>
        <p:nvPicPr>
          <p:cNvPr id="9" name="Picture 8"/>
          <p:cNvPicPr>
            <a:picLocks noChangeAspect="1"/>
          </p:cNvPicPr>
          <p:nvPr/>
        </p:nvPicPr>
        <p:blipFill>
          <a:blip r:embed="rId5"/>
          <a:stretch>
            <a:fillRect/>
          </a:stretch>
        </p:blipFill>
        <p:spPr>
          <a:xfrm>
            <a:off x="6298832" y="5331409"/>
            <a:ext cx="2254618" cy="1071981"/>
          </a:xfrm>
          <a:prstGeom prst="rect">
            <a:avLst/>
          </a:prstGeom>
        </p:spPr>
      </p:pic>
    </p:spTree>
    <p:extLst>
      <p:ext uri="{BB962C8B-B14F-4D97-AF65-F5344CB8AC3E}">
        <p14:creationId xmlns:p14="http://schemas.microsoft.com/office/powerpoint/2010/main" val="1656679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Office Automation Systems </a:t>
            </a:r>
            <a:r>
              <a:rPr lang="en-GB" sz="3200" b="1" dirty="0"/>
              <a:t>Cont.</a:t>
            </a:r>
            <a:endParaRPr lang="en-US" sz="3200" b="1" dirty="0"/>
          </a:p>
        </p:txBody>
      </p:sp>
      <p:sp>
        <p:nvSpPr>
          <p:cNvPr id="3" name="Content Placeholder 2"/>
          <p:cNvSpPr>
            <a:spLocks noGrp="1"/>
          </p:cNvSpPr>
          <p:nvPr>
            <p:ph idx="1"/>
          </p:nvPr>
        </p:nvSpPr>
        <p:spPr>
          <a:xfrm>
            <a:off x="457200" y="1600200"/>
            <a:ext cx="8229600" cy="5105400"/>
          </a:xfrm>
        </p:spPr>
        <p:txBody>
          <a:bodyPr>
            <a:normAutofit/>
          </a:bodyPr>
          <a:lstStyle/>
          <a:p>
            <a:pPr marL="0" indent="0">
              <a:lnSpc>
                <a:spcPct val="80000"/>
              </a:lnSpc>
              <a:buNone/>
            </a:pPr>
            <a:r>
              <a:rPr lang="en-GB" sz="2400" b="1" dirty="0"/>
              <a:t>Workflow management systems (WFMS)</a:t>
            </a:r>
          </a:p>
          <a:p>
            <a:pPr marL="0" indent="0">
              <a:lnSpc>
                <a:spcPct val="90000"/>
              </a:lnSpc>
              <a:buNone/>
            </a:pPr>
            <a:r>
              <a:rPr lang="en-GB" sz="2600" dirty="0"/>
              <a:t>Automate a business process by providing a structured framework to support the process as follows:-</a:t>
            </a:r>
          </a:p>
          <a:p>
            <a:pPr marL="412750" indent="-298450">
              <a:buFontTx/>
              <a:buChar char="–"/>
            </a:pPr>
            <a:r>
              <a:rPr lang="en-GB" sz="2600" dirty="0"/>
              <a:t>Assign tasks to people.</a:t>
            </a:r>
          </a:p>
          <a:p>
            <a:pPr marL="412750" indent="-298450">
              <a:buFontTx/>
              <a:buChar char="–"/>
            </a:pPr>
            <a:r>
              <a:rPr lang="en-GB" sz="2600" dirty="0"/>
              <a:t>Allow collaboration between people </a:t>
            </a:r>
          </a:p>
          <a:p>
            <a:pPr marL="114300" indent="0">
              <a:buNone/>
            </a:pPr>
            <a:r>
              <a:rPr lang="en-GB" sz="2600" dirty="0"/>
              <a:t>    sharing tasks.</a:t>
            </a:r>
          </a:p>
          <a:p>
            <a:pPr marL="412750" indent="-298450">
              <a:buFontTx/>
              <a:buChar char="–"/>
            </a:pPr>
            <a:r>
              <a:rPr lang="en-GB" sz="2600" dirty="0"/>
              <a:t>Retrieve information needed to complete</a:t>
            </a:r>
          </a:p>
          <a:p>
            <a:pPr marL="114300" indent="0">
              <a:buNone/>
            </a:pPr>
            <a:r>
              <a:rPr lang="en-GB" sz="2600" dirty="0"/>
              <a:t>    a task e.g. customer details.</a:t>
            </a:r>
          </a:p>
          <a:p>
            <a:pPr marL="412750" indent="-298450">
              <a:buFontTx/>
              <a:buChar char="–"/>
            </a:pPr>
            <a:r>
              <a:rPr lang="en-GB" sz="2600" dirty="0"/>
              <a:t>Provide an overview of the status of each task.</a:t>
            </a:r>
          </a:p>
          <a:p>
            <a:pPr marL="412750" indent="-298450">
              <a:buFontTx/>
              <a:buChar char="–"/>
            </a:pPr>
            <a:r>
              <a:rPr lang="en-GB" sz="2600" dirty="0"/>
              <a:t>Used in conjunction with DIP to provide automated routing of documents.</a:t>
            </a:r>
            <a:endParaRPr lang="en-US" sz="2600" dirty="0"/>
          </a:p>
          <a:p>
            <a:pPr marL="0" indent="0">
              <a:buNone/>
            </a:pPr>
            <a:endParaRPr lang="en-US" dirty="0"/>
          </a:p>
        </p:txBody>
      </p:sp>
      <p:pic>
        <p:nvPicPr>
          <p:cNvPr id="4" name="Picture 3"/>
          <p:cNvPicPr>
            <a:picLocks noChangeAspect="1"/>
          </p:cNvPicPr>
          <p:nvPr/>
        </p:nvPicPr>
        <p:blipFill>
          <a:blip r:embed="rId2"/>
          <a:stretch>
            <a:fillRect/>
          </a:stretch>
        </p:blipFill>
        <p:spPr>
          <a:xfrm>
            <a:off x="6705600" y="2971800"/>
            <a:ext cx="2201837" cy="2077924"/>
          </a:xfrm>
          <a:prstGeom prst="rect">
            <a:avLst/>
          </a:prstGeom>
        </p:spPr>
      </p:pic>
    </p:spTree>
    <p:extLst>
      <p:ext uri="{BB962C8B-B14F-4D97-AF65-F5344CB8AC3E}">
        <p14:creationId xmlns:p14="http://schemas.microsoft.com/office/powerpoint/2010/main" val="67756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90600"/>
            <a:ext cx="7886700" cy="457200"/>
          </a:xfrm>
        </p:spPr>
        <p:txBody>
          <a:bodyPr>
            <a:noAutofit/>
          </a:bodyPr>
          <a:lstStyle/>
          <a:p>
            <a:r>
              <a:rPr lang="en-GB" b="1" dirty="0"/>
              <a:t>Process Control Systems</a:t>
            </a:r>
            <a:br>
              <a:rPr lang="en-GB" b="1" dirty="0"/>
            </a:br>
            <a:endParaRPr lang="en-US" b="1" dirty="0"/>
          </a:p>
        </p:txBody>
      </p:sp>
      <p:sp>
        <p:nvSpPr>
          <p:cNvPr id="3" name="Content Placeholder 2"/>
          <p:cNvSpPr>
            <a:spLocks noGrp="1"/>
          </p:cNvSpPr>
          <p:nvPr>
            <p:ph idx="1"/>
          </p:nvPr>
        </p:nvSpPr>
        <p:spPr>
          <a:xfrm>
            <a:off x="457200" y="1493837"/>
            <a:ext cx="8458200" cy="5287963"/>
          </a:xfrm>
        </p:spPr>
        <p:txBody>
          <a:bodyPr/>
          <a:lstStyle/>
          <a:p>
            <a:pPr marL="0" indent="0">
              <a:buNone/>
            </a:pPr>
            <a:r>
              <a:rPr lang="en-GB" dirty="0"/>
              <a:t>These systems support and control manufacturing processes.</a:t>
            </a:r>
          </a:p>
          <a:p>
            <a:pPr marL="0" indent="0">
              <a:buNone/>
            </a:pPr>
            <a:r>
              <a:rPr lang="en-GB" sz="2600" b="1" dirty="0"/>
              <a:t>Ex:</a:t>
            </a:r>
          </a:p>
          <a:p>
            <a:pPr marL="0" indent="0">
              <a:buNone/>
            </a:pPr>
            <a:r>
              <a:rPr lang="en-GB" sz="2600" b="1" dirty="0"/>
              <a:t>CAD/CAM</a:t>
            </a:r>
            <a:r>
              <a:rPr lang="en-GB" sz="2600" dirty="0"/>
              <a:t> </a:t>
            </a:r>
            <a:r>
              <a:rPr lang="en-GB" sz="2400" dirty="0"/>
              <a:t>(Computer Aided Design/Computer Aided Manufacturing)</a:t>
            </a:r>
            <a:r>
              <a:rPr lang="en-GB" sz="2600" dirty="0"/>
              <a:t> </a:t>
            </a:r>
          </a:p>
          <a:p>
            <a:pPr marL="0" indent="0">
              <a:buNone/>
            </a:pPr>
            <a:endParaRPr lang="en-GB" sz="2600" dirty="0"/>
          </a:p>
          <a:p>
            <a:pPr marL="0" indent="0">
              <a:buNone/>
            </a:pPr>
            <a:endParaRPr lang="en-GB" sz="2600" dirty="0"/>
          </a:p>
          <a:p>
            <a:pPr marL="0" indent="0">
              <a:buNone/>
            </a:pPr>
            <a:endParaRPr lang="en-GB" sz="2600" dirty="0"/>
          </a:p>
          <a:p>
            <a:pPr marL="0" indent="0">
              <a:buNone/>
            </a:pPr>
            <a:endParaRPr lang="en-GB" sz="2600" dirty="0"/>
          </a:p>
          <a:p>
            <a:pPr marL="0" indent="0">
              <a:buNone/>
            </a:pPr>
            <a:r>
              <a:rPr lang="en-GB" sz="2600" dirty="0"/>
              <a:t>Provides a graphics program which allows the design (CAD) and automated manufacture (CAM) of components.</a:t>
            </a:r>
            <a:endParaRPr lang="en-US" sz="2600" dirty="0"/>
          </a:p>
          <a:p>
            <a:endParaRPr lang="en-US" dirty="0"/>
          </a:p>
        </p:txBody>
      </p:sp>
      <p:pic>
        <p:nvPicPr>
          <p:cNvPr id="4" name="Picture 3"/>
          <p:cNvPicPr>
            <a:picLocks noChangeAspect="1"/>
          </p:cNvPicPr>
          <p:nvPr/>
        </p:nvPicPr>
        <p:blipFill>
          <a:blip r:embed="rId2"/>
          <a:stretch>
            <a:fillRect/>
          </a:stretch>
        </p:blipFill>
        <p:spPr>
          <a:xfrm>
            <a:off x="2933700" y="3343081"/>
            <a:ext cx="3390900" cy="1972258"/>
          </a:xfrm>
          <a:prstGeom prst="rect">
            <a:avLst/>
          </a:prstGeom>
        </p:spPr>
      </p:pic>
    </p:spTree>
    <p:extLst>
      <p:ext uri="{BB962C8B-B14F-4D97-AF65-F5344CB8AC3E}">
        <p14:creationId xmlns:p14="http://schemas.microsoft.com/office/powerpoint/2010/main" val="1199476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Expert Systems</a:t>
            </a:r>
            <a:endParaRPr lang="en-US" b="1" dirty="0"/>
          </a:p>
        </p:txBody>
      </p:sp>
      <p:sp>
        <p:nvSpPr>
          <p:cNvPr id="3" name="Content Placeholder 2"/>
          <p:cNvSpPr>
            <a:spLocks noGrp="1"/>
          </p:cNvSpPr>
          <p:nvPr>
            <p:ph idx="1"/>
          </p:nvPr>
        </p:nvSpPr>
        <p:spPr>
          <a:xfrm>
            <a:off x="457200" y="1600200"/>
            <a:ext cx="8229600" cy="4525963"/>
          </a:xfrm>
        </p:spPr>
        <p:txBody>
          <a:bodyPr>
            <a:normAutofit/>
          </a:bodyPr>
          <a:lstStyle/>
          <a:p>
            <a:pPr marL="342900" lvl="1" indent="-342900"/>
            <a:r>
              <a:rPr lang="en-GB" sz="2500" dirty="0"/>
              <a:t>Based on Artificial Intelligence technologies.</a:t>
            </a:r>
          </a:p>
          <a:p>
            <a:pPr marL="342900" lvl="1" indent="-342900"/>
            <a:r>
              <a:rPr lang="en-US" sz="2500" dirty="0"/>
              <a:t>Computer system that emulates the decision-making ability of a human expert. </a:t>
            </a:r>
          </a:p>
          <a:p>
            <a:pPr marL="342900" lvl="1" indent="-342900"/>
            <a:r>
              <a:rPr lang="en-GB" sz="2500" dirty="0"/>
              <a:t>Represent the knowledge and decision-making skills of specialists.</a:t>
            </a:r>
          </a:p>
          <a:p>
            <a:pPr marL="0" lvl="1" indent="0">
              <a:buNone/>
            </a:pPr>
            <a:endParaRPr lang="en-GB" sz="2500" dirty="0"/>
          </a:p>
          <a:p>
            <a:pPr marL="0" indent="0">
              <a:buNone/>
            </a:pPr>
            <a:endParaRPr lang="en-US" sz="2500" dirty="0"/>
          </a:p>
          <a:p>
            <a:pPr marL="0" indent="0">
              <a:buNone/>
            </a:pPr>
            <a:endParaRPr lang="en-US" sz="2500" dirty="0"/>
          </a:p>
          <a:p>
            <a:pPr marL="0" indent="0">
              <a:buNone/>
            </a:pPr>
            <a:endParaRPr lang="en-US" sz="2500" dirty="0"/>
          </a:p>
          <a:p>
            <a:pPr marL="0" indent="0">
              <a:buNone/>
            </a:pPr>
            <a:endParaRPr lang="en-US" dirty="0"/>
          </a:p>
        </p:txBody>
      </p:sp>
      <p:pic>
        <p:nvPicPr>
          <p:cNvPr id="4" name="Picture 3"/>
          <p:cNvPicPr>
            <a:picLocks noChangeAspect="1"/>
          </p:cNvPicPr>
          <p:nvPr/>
        </p:nvPicPr>
        <p:blipFill>
          <a:blip r:embed="rId2"/>
          <a:stretch>
            <a:fillRect/>
          </a:stretch>
        </p:blipFill>
        <p:spPr>
          <a:xfrm>
            <a:off x="920115" y="3581400"/>
            <a:ext cx="7303770" cy="2848267"/>
          </a:xfrm>
          <a:prstGeom prst="rect">
            <a:avLst/>
          </a:prstGeom>
        </p:spPr>
      </p:pic>
    </p:spTree>
    <p:extLst>
      <p:ext uri="{BB962C8B-B14F-4D97-AF65-F5344CB8AC3E}">
        <p14:creationId xmlns:p14="http://schemas.microsoft.com/office/powerpoint/2010/main" val="542867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Expert Systems </a:t>
            </a:r>
            <a:r>
              <a:rPr lang="en-GB" sz="3200" b="1" dirty="0"/>
              <a:t>Cont.</a:t>
            </a:r>
            <a:endParaRPr lang="en-US" sz="3200" b="1" dirty="0"/>
          </a:p>
        </p:txBody>
      </p:sp>
      <p:sp>
        <p:nvSpPr>
          <p:cNvPr id="3" name="Content Placeholder 2"/>
          <p:cNvSpPr>
            <a:spLocks noGrp="1"/>
          </p:cNvSpPr>
          <p:nvPr>
            <p:ph idx="1"/>
          </p:nvPr>
        </p:nvSpPr>
        <p:spPr/>
        <p:txBody>
          <a:bodyPr>
            <a:normAutofit/>
          </a:bodyPr>
          <a:lstStyle/>
          <a:p>
            <a:pPr marL="0" indent="0">
              <a:buNone/>
            </a:pPr>
            <a:endParaRPr lang="en-US" sz="2500" b="1" dirty="0"/>
          </a:p>
          <a:p>
            <a:pPr marL="0" indent="0">
              <a:buNone/>
            </a:pPr>
            <a:endParaRPr lang="en-US" sz="2500" b="1" dirty="0"/>
          </a:p>
          <a:p>
            <a:pPr marL="0" indent="0">
              <a:buNone/>
            </a:pPr>
            <a:endParaRPr lang="en-US" sz="2500" b="1" dirty="0"/>
          </a:p>
          <a:p>
            <a:pPr marL="0" indent="0">
              <a:buNone/>
            </a:pPr>
            <a:endParaRPr lang="en-US" sz="2500" b="1" dirty="0"/>
          </a:p>
          <a:p>
            <a:pPr marL="0" indent="0">
              <a:buNone/>
            </a:pPr>
            <a:r>
              <a:rPr lang="en-US" sz="2500" b="1" dirty="0"/>
              <a:t>MYCIN: medical diagnosis </a:t>
            </a:r>
          </a:p>
          <a:p>
            <a:pPr marL="0" indent="0">
              <a:buNone/>
            </a:pPr>
            <a:r>
              <a:rPr lang="en-US" sz="2500" dirty="0"/>
              <a:t>The first well known medical expert system to help doctors, who are not expert in antibiotic drugs. </a:t>
            </a:r>
          </a:p>
          <a:p>
            <a:pPr marL="0" indent="0">
              <a:buNone/>
            </a:pPr>
            <a:r>
              <a:rPr lang="en-US" sz="2500" dirty="0"/>
              <a:t>It prescribes such drugs for blood infections with the dosage adjusted for patient's body weight. </a:t>
            </a:r>
          </a:p>
          <a:p>
            <a:pPr marL="0" indent="0">
              <a:buNone/>
            </a:pPr>
            <a:endParaRPr lang="en-US" dirty="0"/>
          </a:p>
        </p:txBody>
      </p:sp>
      <p:pic>
        <p:nvPicPr>
          <p:cNvPr id="7" name="Picture 6"/>
          <p:cNvPicPr>
            <a:picLocks noChangeAspect="1"/>
          </p:cNvPicPr>
          <p:nvPr/>
        </p:nvPicPr>
        <p:blipFill>
          <a:blip r:embed="rId2"/>
          <a:stretch>
            <a:fillRect/>
          </a:stretch>
        </p:blipFill>
        <p:spPr>
          <a:xfrm>
            <a:off x="5625884" y="1570999"/>
            <a:ext cx="2889466" cy="2461397"/>
          </a:xfrm>
          <a:prstGeom prst="rect">
            <a:avLst/>
          </a:prstGeom>
        </p:spPr>
      </p:pic>
    </p:spTree>
    <p:extLst>
      <p:ext uri="{BB962C8B-B14F-4D97-AF65-F5344CB8AC3E}">
        <p14:creationId xmlns:p14="http://schemas.microsoft.com/office/powerpoint/2010/main" val="528886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37686" y="2117238"/>
            <a:ext cx="1295401" cy="1143638"/>
          </a:xfrm>
          <a:prstGeom prst="rect">
            <a:avLst/>
          </a:prstGeom>
        </p:spPr>
      </p:pic>
      <p:sp>
        <p:nvSpPr>
          <p:cNvPr id="6" name="Oval 5"/>
          <p:cNvSpPr/>
          <p:nvPr/>
        </p:nvSpPr>
        <p:spPr>
          <a:xfrm>
            <a:off x="2656587" y="2819400"/>
            <a:ext cx="3830825" cy="22860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9" y="520830"/>
            <a:ext cx="8229600" cy="746525"/>
          </a:xfrm>
        </p:spPr>
        <p:txBody>
          <a:bodyPr>
            <a:normAutofit/>
          </a:bodyPr>
          <a:lstStyle/>
          <a:p>
            <a:r>
              <a:rPr lang="en-US" b="1" dirty="0"/>
              <a:t>Enterprise Systems</a:t>
            </a:r>
          </a:p>
        </p:txBody>
      </p:sp>
      <p:sp>
        <p:nvSpPr>
          <p:cNvPr id="3" name="Content Placeholder 2"/>
          <p:cNvSpPr>
            <a:spLocks noGrp="1"/>
          </p:cNvSpPr>
          <p:nvPr>
            <p:ph idx="1"/>
          </p:nvPr>
        </p:nvSpPr>
        <p:spPr>
          <a:xfrm>
            <a:off x="618002" y="1676400"/>
            <a:ext cx="7916397" cy="5181600"/>
          </a:xfrm>
        </p:spPr>
        <p:txBody>
          <a:bodyPr>
            <a:normAutofit lnSpcReduction="10000"/>
          </a:bodyPr>
          <a:lstStyle/>
          <a:p>
            <a:pPr marL="57150" indent="0">
              <a:buNone/>
            </a:pPr>
            <a:r>
              <a:rPr lang="en-GB" sz="2400" dirty="0"/>
              <a:t>Support the business processes of an organisation across any functional boundaries that exist within that organisation.</a:t>
            </a:r>
          </a:p>
          <a:p>
            <a:pPr marL="457200" lvl="1" indent="0">
              <a:buNone/>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marL="0" indent="0">
              <a:buNone/>
            </a:pPr>
            <a:r>
              <a:rPr lang="en-GB" sz="2400" dirty="0"/>
              <a:t>Use internet technology to connect the business with suppliers, customers and partners.</a:t>
            </a:r>
          </a:p>
          <a:p>
            <a:pPr marL="0" indent="0">
              <a:buNone/>
            </a:pPr>
            <a:r>
              <a:rPr lang="en-GB" sz="2400" dirty="0"/>
              <a:t>Main elements of Enterprise systems are </a:t>
            </a:r>
            <a:r>
              <a:rPr lang="en-GB" sz="2400" dirty="0">
                <a:solidFill>
                  <a:srgbClr val="FF0000"/>
                </a:solidFill>
              </a:rPr>
              <a:t>ERP, CRM, SCM and SRM</a:t>
            </a:r>
            <a:r>
              <a:rPr lang="en-GB" sz="2400" dirty="0"/>
              <a:t>.</a:t>
            </a:r>
            <a:endParaRPr lang="en-US" sz="2400" dirty="0"/>
          </a:p>
        </p:txBody>
      </p:sp>
      <p:pic>
        <p:nvPicPr>
          <p:cNvPr id="1026" name="Picture 2" descr="Image result for suppl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362200"/>
            <a:ext cx="1085850" cy="9976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851903" y="3564657"/>
            <a:ext cx="1481137" cy="955572"/>
          </a:xfrm>
          <a:prstGeom prst="rect">
            <a:avLst/>
          </a:prstGeom>
        </p:spPr>
      </p:pic>
      <p:cxnSp>
        <p:nvCxnSpPr>
          <p:cNvPr id="8" name="Straight Arrow Connector 7"/>
          <p:cNvCxnSpPr>
            <a:stCxn id="4" idx="1"/>
          </p:cNvCxnSpPr>
          <p:nvPr/>
        </p:nvCxnSpPr>
        <p:spPr>
          <a:xfrm flipH="1" flipV="1">
            <a:off x="2152650" y="3011609"/>
            <a:ext cx="1699253" cy="10308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endCxn id="5" idx="1"/>
          </p:cNvCxnSpPr>
          <p:nvPr/>
        </p:nvCxnSpPr>
        <p:spPr>
          <a:xfrm flipV="1">
            <a:off x="5397990" y="2689057"/>
            <a:ext cx="2039696" cy="8465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76107" y="4553677"/>
            <a:ext cx="2232727" cy="369332"/>
          </a:xfrm>
          <a:prstGeom prst="rect">
            <a:avLst/>
          </a:prstGeom>
          <a:noFill/>
        </p:spPr>
        <p:txBody>
          <a:bodyPr wrap="none" rtlCol="0">
            <a:spAutoFit/>
          </a:bodyPr>
          <a:lstStyle/>
          <a:p>
            <a:r>
              <a:rPr lang="en-US" dirty="0"/>
              <a:t>Business Organization</a:t>
            </a:r>
          </a:p>
        </p:txBody>
      </p:sp>
      <p:sp>
        <p:nvSpPr>
          <p:cNvPr id="12" name="TextBox 11"/>
          <p:cNvSpPr txBox="1"/>
          <p:nvPr/>
        </p:nvSpPr>
        <p:spPr>
          <a:xfrm>
            <a:off x="1101616" y="3359883"/>
            <a:ext cx="957313" cy="369332"/>
          </a:xfrm>
          <a:prstGeom prst="rect">
            <a:avLst/>
          </a:prstGeom>
          <a:noFill/>
        </p:spPr>
        <p:txBody>
          <a:bodyPr wrap="none" rtlCol="0">
            <a:spAutoFit/>
          </a:bodyPr>
          <a:lstStyle/>
          <a:p>
            <a:r>
              <a:rPr lang="en-US" dirty="0"/>
              <a:t>Supplier</a:t>
            </a:r>
          </a:p>
        </p:txBody>
      </p:sp>
      <p:sp>
        <p:nvSpPr>
          <p:cNvPr id="14" name="TextBox 13"/>
          <p:cNvSpPr txBox="1"/>
          <p:nvPr/>
        </p:nvSpPr>
        <p:spPr>
          <a:xfrm>
            <a:off x="7617952" y="3231323"/>
            <a:ext cx="1123335" cy="369332"/>
          </a:xfrm>
          <a:prstGeom prst="rect">
            <a:avLst/>
          </a:prstGeom>
          <a:noFill/>
        </p:spPr>
        <p:txBody>
          <a:bodyPr wrap="square" rtlCol="0">
            <a:spAutoFit/>
          </a:bodyPr>
          <a:lstStyle/>
          <a:p>
            <a:r>
              <a:rPr lang="en-US" dirty="0"/>
              <a:t>Customer</a:t>
            </a:r>
          </a:p>
        </p:txBody>
      </p:sp>
      <p:sp>
        <p:nvSpPr>
          <p:cNvPr id="16" name="Cloud 15"/>
          <p:cNvSpPr/>
          <p:nvPr/>
        </p:nvSpPr>
        <p:spPr>
          <a:xfrm>
            <a:off x="2145615" y="3143585"/>
            <a:ext cx="1493202" cy="8168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  Portal</a:t>
            </a:r>
          </a:p>
        </p:txBody>
      </p:sp>
      <p:sp>
        <p:nvSpPr>
          <p:cNvPr id="20" name="Cloud 19"/>
          <p:cNvSpPr/>
          <p:nvPr/>
        </p:nvSpPr>
        <p:spPr>
          <a:xfrm rot="288156">
            <a:off x="5507233" y="2698207"/>
            <a:ext cx="1696465"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Portal</a:t>
            </a:r>
          </a:p>
        </p:txBody>
      </p:sp>
      <p:pic>
        <p:nvPicPr>
          <p:cNvPr id="22" name="Picture 21"/>
          <p:cNvPicPr>
            <a:picLocks noChangeAspect="1"/>
          </p:cNvPicPr>
          <p:nvPr/>
        </p:nvPicPr>
        <p:blipFill>
          <a:blip r:embed="rId5"/>
          <a:stretch>
            <a:fillRect/>
          </a:stretch>
        </p:blipFill>
        <p:spPr>
          <a:xfrm>
            <a:off x="7597311" y="3958846"/>
            <a:ext cx="1350865" cy="1011845"/>
          </a:xfrm>
          <a:prstGeom prst="rect">
            <a:avLst/>
          </a:prstGeom>
        </p:spPr>
      </p:pic>
      <p:sp>
        <p:nvSpPr>
          <p:cNvPr id="24" name="TextBox 23"/>
          <p:cNvSpPr txBox="1"/>
          <p:nvPr/>
        </p:nvSpPr>
        <p:spPr>
          <a:xfrm>
            <a:off x="7300868" y="4970691"/>
            <a:ext cx="1943750" cy="369332"/>
          </a:xfrm>
          <a:prstGeom prst="rect">
            <a:avLst/>
          </a:prstGeom>
          <a:noFill/>
        </p:spPr>
        <p:txBody>
          <a:bodyPr wrap="square" rtlCol="0">
            <a:spAutoFit/>
          </a:bodyPr>
          <a:lstStyle/>
          <a:p>
            <a:r>
              <a:rPr lang="en-US" dirty="0"/>
              <a:t>Business partners</a:t>
            </a:r>
          </a:p>
        </p:txBody>
      </p:sp>
      <p:sp>
        <p:nvSpPr>
          <p:cNvPr id="23" name="Cloud 22"/>
          <p:cNvSpPr/>
          <p:nvPr/>
        </p:nvSpPr>
        <p:spPr>
          <a:xfrm rot="21363296">
            <a:off x="5601479" y="3965119"/>
            <a:ext cx="1908281" cy="81233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Authorized Access</a:t>
            </a:r>
          </a:p>
        </p:txBody>
      </p:sp>
      <p:cxnSp>
        <p:nvCxnSpPr>
          <p:cNvPr id="26" name="Straight Arrow Connector 25"/>
          <p:cNvCxnSpPr>
            <a:cxnSpLocks/>
          </p:cNvCxnSpPr>
          <p:nvPr/>
        </p:nvCxnSpPr>
        <p:spPr>
          <a:xfrm>
            <a:off x="5333040" y="4225354"/>
            <a:ext cx="1905960" cy="6587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48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533399"/>
            <a:ext cx="8229600" cy="825961"/>
          </a:xfrm>
        </p:spPr>
        <p:txBody>
          <a:bodyPr>
            <a:normAutofit/>
          </a:bodyPr>
          <a:lstStyle/>
          <a:p>
            <a:r>
              <a:rPr lang="en-US" b="1" dirty="0"/>
              <a:t>Enterprise Systems </a:t>
            </a:r>
            <a:r>
              <a:rPr lang="en-US" sz="3200" b="1" dirty="0"/>
              <a:t>Cont.</a:t>
            </a:r>
          </a:p>
        </p:txBody>
      </p:sp>
      <p:sp>
        <p:nvSpPr>
          <p:cNvPr id="10" name="Rectangle 9"/>
          <p:cNvSpPr/>
          <p:nvPr/>
        </p:nvSpPr>
        <p:spPr>
          <a:xfrm>
            <a:off x="533400" y="1524000"/>
            <a:ext cx="8001000" cy="5078313"/>
          </a:xfrm>
          <a:prstGeom prst="rect">
            <a:avLst/>
          </a:prstGeom>
        </p:spPr>
        <p:txBody>
          <a:bodyPr wrap="square">
            <a:spAutoFit/>
          </a:bodyPr>
          <a:lstStyle/>
          <a:p>
            <a:r>
              <a:rPr lang="en-GB" dirty="0"/>
              <a:t>Enterprise applications from SAP</a:t>
            </a:r>
          </a:p>
          <a:p>
            <a:endParaRPr lang="en-GB" dirty="0"/>
          </a:p>
          <a:p>
            <a:endParaRPr lang="en-GB" dirty="0"/>
          </a:p>
          <a:p>
            <a:endParaRPr lang="en-GB" dirty="0"/>
          </a:p>
          <a:p>
            <a:endParaRPr lang="en-GB" dirty="0"/>
          </a:p>
          <a:p>
            <a:endParaRPr lang="en-GB" dirty="0"/>
          </a:p>
          <a:p>
            <a:pPr algn="r"/>
            <a:r>
              <a:rPr lang="en-GB" b="1" dirty="0"/>
              <a:t>Watch video on </a:t>
            </a:r>
          </a:p>
          <a:p>
            <a:pPr algn="r"/>
            <a:r>
              <a:rPr lang="en-GB" b="1" dirty="0">
                <a:hlinkClick r:id="rId2"/>
              </a:rPr>
              <a:t>SAP BUSINESS SUITE 7 </a:t>
            </a:r>
            <a:endParaRPr lang="en-GB" b="1" dirty="0">
              <a:hlinkClick r:id="" action="ppaction://noaction"/>
            </a:endParaRPr>
          </a:p>
          <a:p>
            <a:pPr algn="r"/>
            <a:r>
              <a:rPr lang="en-GB" b="1" dirty="0">
                <a:hlinkClick r:id="" action="ppaction://noaction"/>
              </a:rPr>
              <a:t>RETAIL DEMO</a:t>
            </a:r>
            <a:endParaRPr lang="en-GB" b="1" dirty="0"/>
          </a:p>
          <a:p>
            <a:pPr algn="r"/>
            <a:endParaRPr lang="en-GB" b="1" dirty="0"/>
          </a:p>
          <a:p>
            <a:pPr algn="r"/>
            <a:endParaRPr lang="en-GB" b="1" dirty="0"/>
          </a:p>
          <a:p>
            <a:pPr algn="r"/>
            <a:endParaRPr lang="en-GB" b="1" dirty="0"/>
          </a:p>
          <a:p>
            <a:pPr algn="r"/>
            <a:endParaRPr lang="en-GB" b="1" dirty="0"/>
          </a:p>
          <a:p>
            <a:pPr algn="r"/>
            <a:endParaRPr lang="en-GB" b="1" dirty="0"/>
          </a:p>
          <a:p>
            <a:pPr algn="r"/>
            <a:endParaRPr lang="en-GB" b="1" dirty="0"/>
          </a:p>
          <a:p>
            <a:pPr algn="r"/>
            <a:endParaRPr lang="en-GB" b="1" dirty="0"/>
          </a:p>
          <a:p>
            <a:pPr algn="r"/>
            <a:endParaRPr lang="en-GB" b="1" dirty="0"/>
          </a:p>
          <a:p>
            <a:pPr algn="r"/>
            <a:r>
              <a:rPr lang="en-GB" b="1" dirty="0"/>
              <a:t> </a:t>
            </a:r>
          </a:p>
        </p:txBody>
      </p:sp>
      <p:pic>
        <p:nvPicPr>
          <p:cNvPr id="11" name="Picture 10"/>
          <p:cNvPicPr>
            <a:picLocks noChangeAspect="1"/>
          </p:cNvPicPr>
          <p:nvPr/>
        </p:nvPicPr>
        <p:blipFill>
          <a:blip r:embed="rId3"/>
          <a:stretch>
            <a:fillRect/>
          </a:stretch>
        </p:blipFill>
        <p:spPr>
          <a:xfrm>
            <a:off x="636037" y="1981200"/>
            <a:ext cx="4800599" cy="4485270"/>
          </a:xfrm>
          <a:prstGeom prst="rect">
            <a:avLst/>
          </a:prstGeom>
        </p:spPr>
      </p:pic>
    </p:spTree>
    <p:extLst>
      <p:ext uri="{BB962C8B-B14F-4D97-AF65-F5344CB8AC3E}">
        <p14:creationId xmlns:p14="http://schemas.microsoft.com/office/powerpoint/2010/main" val="4208993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Enterprise Systems </a:t>
            </a:r>
            <a:r>
              <a:rPr lang="en-US" sz="3200" b="1" dirty="0"/>
              <a:t>Cont.</a:t>
            </a:r>
            <a:endParaRPr lang="en-US" b="1" dirty="0"/>
          </a:p>
        </p:txBody>
      </p:sp>
      <p:sp>
        <p:nvSpPr>
          <p:cNvPr id="3" name="Content Placeholder 2"/>
          <p:cNvSpPr>
            <a:spLocks noGrp="1"/>
          </p:cNvSpPr>
          <p:nvPr>
            <p:ph idx="1"/>
          </p:nvPr>
        </p:nvSpPr>
        <p:spPr>
          <a:xfrm>
            <a:off x="628650" y="1600200"/>
            <a:ext cx="7886700" cy="5029200"/>
          </a:xfrm>
        </p:spPr>
        <p:txBody>
          <a:bodyPr>
            <a:normAutofit/>
          </a:bodyPr>
          <a:lstStyle/>
          <a:p>
            <a:pPr marL="457200" lvl="1" indent="0">
              <a:buNone/>
            </a:pPr>
            <a:r>
              <a:rPr lang="en-US" b="1" dirty="0"/>
              <a:t>Enterprise Resource Planning(ERP) Systems:</a:t>
            </a:r>
          </a:p>
          <a:p>
            <a:pPr marL="457200" lvl="1" indent="0">
              <a:buNone/>
            </a:pPr>
            <a:endParaRPr lang="en-GB" b="1" dirty="0"/>
          </a:p>
          <a:p>
            <a:pPr lvl="1"/>
            <a:r>
              <a:rPr lang="en-GB" dirty="0"/>
              <a:t>ERP provides a single integrated solution from a single supplier for major business functions such as marketing, finance etc.</a:t>
            </a:r>
          </a:p>
          <a:p>
            <a:pPr lvl="1"/>
            <a:endParaRPr lang="en-GB" dirty="0"/>
          </a:p>
          <a:p>
            <a:pPr lvl="1"/>
            <a:r>
              <a:rPr lang="en-GB" dirty="0"/>
              <a:t>Advantage of ERP is it removes ‘information islands’ (separate applications and data in different parts of the company).</a:t>
            </a:r>
          </a:p>
          <a:p>
            <a:pPr lvl="1"/>
            <a:endParaRPr lang="en-GB" dirty="0"/>
          </a:p>
          <a:p>
            <a:pPr lvl="1"/>
            <a:r>
              <a:rPr lang="en-GB" dirty="0"/>
              <a:t>Disadvantages of ERP include high cost, major change required for implementation and need to change working methods to software.</a:t>
            </a:r>
            <a:endParaRPr lang="en-US" dirty="0"/>
          </a:p>
        </p:txBody>
      </p:sp>
    </p:spTree>
    <p:extLst>
      <p:ext uri="{BB962C8B-B14F-4D97-AF65-F5344CB8AC3E}">
        <p14:creationId xmlns:p14="http://schemas.microsoft.com/office/powerpoint/2010/main" val="1744706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Enterprise Systems </a:t>
            </a:r>
            <a:r>
              <a:rPr lang="en-US" sz="3200" b="1" dirty="0"/>
              <a:t>Cont.</a:t>
            </a:r>
          </a:p>
        </p:txBody>
      </p:sp>
      <p:pic>
        <p:nvPicPr>
          <p:cNvPr id="4" name="Picture 8" descr="R:\Powerpoint\Pe_Uk\PE160-Bocij\Final files\Gif\ch06\C06NF002.gif"/>
          <p:cNvPicPr>
            <a:picLocks noGrp="1" noChangeAspect="1" noChangeArrowheads="1"/>
          </p:cNvPicPr>
          <p:nvPr>
            <p:ph idx="1"/>
          </p:nvPr>
        </p:nvPicPr>
        <p:blipFill>
          <a:blip r:embed="rId2" cstate="print"/>
          <a:srcRect/>
          <a:stretch>
            <a:fillRect/>
          </a:stretch>
        </p:blipFill>
        <p:spPr bwMode="auto">
          <a:xfrm>
            <a:off x="1348608" y="1600200"/>
            <a:ext cx="6446783" cy="4525963"/>
          </a:xfrm>
          <a:prstGeom prst="rect">
            <a:avLst/>
          </a:prstGeom>
          <a:noFill/>
        </p:spPr>
      </p:pic>
      <p:sp>
        <p:nvSpPr>
          <p:cNvPr id="5" name="Rectangle 4"/>
          <p:cNvSpPr/>
          <p:nvPr/>
        </p:nvSpPr>
        <p:spPr>
          <a:xfrm>
            <a:off x="1104899" y="6308725"/>
            <a:ext cx="6934200" cy="369332"/>
          </a:xfrm>
          <a:prstGeom prst="rect">
            <a:avLst/>
          </a:prstGeom>
        </p:spPr>
        <p:txBody>
          <a:bodyPr wrap="square">
            <a:spAutoFit/>
          </a:bodyPr>
          <a:lstStyle/>
          <a:p>
            <a:r>
              <a:rPr lang="en-GB" dirty="0"/>
              <a:t>ERP system in comparison to separate functional applications</a:t>
            </a:r>
            <a:endParaRPr lang="en-US" dirty="0"/>
          </a:p>
        </p:txBody>
      </p:sp>
    </p:spTree>
    <p:extLst>
      <p:ext uri="{BB962C8B-B14F-4D97-AF65-F5344CB8AC3E}">
        <p14:creationId xmlns:p14="http://schemas.microsoft.com/office/powerpoint/2010/main" val="276473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43600" y="2365936"/>
            <a:ext cx="3009900" cy="3644340"/>
          </a:xfrm>
          <a:prstGeom prst="rect">
            <a:avLst/>
          </a:prstGeom>
        </p:spPr>
      </p:pic>
      <p:sp>
        <p:nvSpPr>
          <p:cNvPr id="2" name="Title 1"/>
          <p:cNvSpPr>
            <a:spLocks noGrp="1"/>
          </p:cNvSpPr>
          <p:nvPr>
            <p:ph type="title"/>
          </p:nvPr>
        </p:nvSpPr>
        <p:spPr/>
        <p:txBody>
          <a:bodyPr/>
          <a:lstStyle/>
          <a:p>
            <a:r>
              <a:rPr lang="en-US" sz="4400" b="1" dirty="0"/>
              <a:t>Lecture 02 - Recap</a:t>
            </a:r>
            <a:endParaRPr lang="en-US" b="1" dirty="0"/>
          </a:p>
        </p:txBody>
      </p:sp>
      <p:sp>
        <p:nvSpPr>
          <p:cNvPr id="3" name="Content Placeholder 2"/>
          <p:cNvSpPr>
            <a:spLocks noGrp="1"/>
          </p:cNvSpPr>
          <p:nvPr>
            <p:ph idx="1"/>
          </p:nvPr>
        </p:nvSpPr>
        <p:spPr/>
        <p:txBody>
          <a:bodyPr/>
          <a:lstStyle/>
          <a:p>
            <a:r>
              <a:rPr lang="en-US" dirty="0"/>
              <a:t>What is a business process?</a:t>
            </a:r>
          </a:p>
          <a:p>
            <a:r>
              <a:rPr lang="en-US" dirty="0"/>
              <a:t>How business processes work ?</a:t>
            </a:r>
          </a:p>
          <a:p>
            <a:r>
              <a:rPr lang="en-US" dirty="0"/>
              <a:t>What are its components ?</a:t>
            </a:r>
          </a:p>
        </p:txBody>
      </p:sp>
      <p:sp>
        <p:nvSpPr>
          <p:cNvPr id="4" name="Slide Number Placeholder 3"/>
          <p:cNvSpPr>
            <a:spLocks noGrp="1"/>
          </p:cNvSpPr>
          <p:nvPr>
            <p:ph type="sldNum" sz="quarter" idx="12"/>
          </p:nvPr>
        </p:nvSpPr>
        <p:spPr/>
        <p:txBody>
          <a:bodyPr/>
          <a:lstStyle/>
          <a:p>
            <a:fld id="{51A71D3D-F011-47C0-9290-685F7D9F6412}" type="slidenum">
              <a:rPr lang="en-US" smtClean="0"/>
              <a:t>2</a:t>
            </a:fld>
            <a:endParaRPr lang="en-US"/>
          </a:p>
        </p:txBody>
      </p:sp>
    </p:spTree>
    <p:extLst>
      <p:ext uri="{BB962C8B-B14F-4D97-AF65-F5344CB8AC3E}">
        <p14:creationId xmlns:p14="http://schemas.microsoft.com/office/powerpoint/2010/main" val="1096806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9150" y="2971800"/>
            <a:ext cx="4286250" cy="2911561"/>
          </a:xfrm>
          <a:prstGeom prst="rect">
            <a:avLst/>
          </a:prstGeom>
        </p:spPr>
      </p:pic>
      <p:sp>
        <p:nvSpPr>
          <p:cNvPr id="2" name="Title 1"/>
          <p:cNvSpPr>
            <a:spLocks noGrp="1"/>
          </p:cNvSpPr>
          <p:nvPr>
            <p:ph type="title"/>
          </p:nvPr>
        </p:nvSpPr>
        <p:spPr/>
        <p:txBody>
          <a:bodyPr>
            <a:normAutofit/>
          </a:bodyPr>
          <a:lstStyle/>
          <a:p>
            <a:r>
              <a:rPr lang="en-US" b="1" dirty="0"/>
              <a:t>Enterprise Systems </a:t>
            </a:r>
            <a:r>
              <a:rPr lang="en-US" sz="3200" b="1" dirty="0"/>
              <a:t>Cont.</a:t>
            </a:r>
            <a:endParaRPr lang="en-US" b="1" dirty="0"/>
          </a:p>
        </p:txBody>
      </p:sp>
      <p:sp>
        <p:nvSpPr>
          <p:cNvPr id="3" name="Content Placeholder 2"/>
          <p:cNvSpPr>
            <a:spLocks noGrp="1"/>
          </p:cNvSpPr>
          <p:nvPr>
            <p:ph idx="1"/>
          </p:nvPr>
        </p:nvSpPr>
        <p:spPr>
          <a:xfrm>
            <a:off x="628650" y="1417638"/>
            <a:ext cx="7886700" cy="5440362"/>
          </a:xfrm>
        </p:spPr>
        <p:txBody>
          <a:bodyPr>
            <a:normAutofit/>
          </a:bodyPr>
          <a:lstStyle/>
          <a:p>
            <a:pPr marL="0" lvl="1" indent="0">
              <a:buNone/>
            </a:pPr>
            <a:r>
              <a:rPr lang="en-GB" b="1" dirty="0"/>
              <a:t>Supply Chain Management (SCM) Systems:</a:t>
            </a:r>
          </a:p>
          <a:p>
            <a:pPr marL="0" lvl="1" indent="0">
              <a:buNone/>
            </a:pPr>
            <a:endParaRPr lang="en-GB" b="1" dirty="0"/>
          </a:p>
          <a:p>
            <a:pPr marL="0" lvl="1" indent="0">
              <a:buNone/>
            </a:pPr>
            <a:r>
              <a:rPr lang="en-GB" sz="2000" dirty="0"/>
              <a:t>A supply chain consists of the series of activities that moves materials from suppliers through the organisation to customers.</a:t>
            </a:r>
          </a:p>
          <a:p>
            <a:pPr marL="0" lvl="1" indent="0">
              <a:buNone/>
            </a:pPr>
            <a:endParaRPr lang="en-GB" sz="2000" dirty="0"/>
          </a:p>
          <a:p>
            <a:pPr marL="0" lvl="1" indent="0">
              <a:buNone/>
            </a:pPr>
            <a:r>
              <a:rPr lang="en-US" sz="2000" dirty="0"/>
              <a:t>Activities involves </a:t>
            </a:r>
          </a:p>
          <a:p>
            <a:pPr marL="857250" lvl="2" indent="-457200"/>
            <a:r>
              <a:rPr lang="en-US" sz="1800" dirty="0"/>
              <a:t>Warehouse Management, </a:t>
            </a:r>
          </a:p>
          <a:p>
            <a:pPr marL="857250" lvl="2" indent="-457200"/>
            <a:r>
              <a:rPr lang="en-US" sz="1800" dirty="0"/>
              <a:t>Logistics management, </a:t>
            </a:r>
          </a:p>
          <a:p>
            <a:pPr marL="857250" lvl="2" indent="-457200"/>
            <a:r>
              <a:rPr lang="en-US" sz="1800" dirty="0"/>
              <a:t>Transportation Management, </a:t>
            </a:r>
          </a:p>
          <a:p>
            <a:pPr marL="857250" lvl="2" indent="-457200"/>
            <a:r>
              <a:rPr lang="en-US" sz="1800" dirty="0"/>
              <a:t>Demand Forecasting, </a:t>
            </a:r>
          </a:p>
          <a:p>
            <a:pPr marL="857250" lvl="2" indent="-457200"/>
            <a:r>
              <a:rPr lang="en-US" sz="1800" dirty="0"/>
              <a:t>Sales forecasting, </a:t>
            </a:r>
          </a:p>
          <a:p>
            <a:pPr marL="857250" lvl="2" indent="-457200"/>
            <a:r>
              <a:rPr lang="en-US" sz="1800" dirty="0"/>
              <a:t>Marketing, </a:t>
            </a:r>
          </a:p>
          <a:p>
            <a:pPr marL="857250" lvl="2" indent="-457200"/>
            <a:r>
              <a:rPr lang="en-US" sz="1800" dirty="0"/>
              <a:t>Quality Planning, </a:t>
            </a:r>
          </a:p>
          <a:p>
            <a:pPr marL="857250" lvl="2" indent="-457200"/>
            <a:r>
              <a:rPr lang="en-US" sz="1800" dirty="0"/>
              <a:t>Financial Planning,</a:t>
            </a:r>
          </a:p>
          <a:p>
            <a:pPr marL="857250" lvl="2" indent="-457200"/>
            <a:r>
              <a:rPr lang="en-US" sz="1800" dirty="0"/>
              <a:t>Manufacturing planning and controlling</a:t>
            </a:r>
            <a:endParaRPr lang="en-GB" sz="1800" dirty="0"/>
          </a:p>
          <a:p>
            <a:pPr marL="0" lvl="1" indent="0">
              <a:buNone/>
            </a:pPr>
            <a:r>
              <a:rPr lang="en-GB" sz="2000" dirty="0"/>
              <a:t>Ex: </a:t>
            </a:r>
            <a:r>
              <a:rPr lang="en-GB" sz="2000" dirty="0" err="1"/>
              <a:t>QuickBase</a:t>
            </a:r>
            <a:r>
              <a:rPr lang="en-GB" sz="2000" dirty="0"/>
              <a:t>, SAP SCM, </a:t>
            </a:r>
            <a:r>
              <a:rPr lang="en-GB" sz="2000" dirty="0" err="1"/>
              <a:t>Infor</a:t>
            </a:r>
            <a:r>
              <a:rPr lang="en-GB" sz="2000" dirty="0"/>
              <a:t> SCM</a:t>
            </a:r>
            <a:endParaRPr lang="en-US" sz="2000" dirty="0"/>
          </a:p>
          <a:p>
            <a:pPr marL="0" lvl="1" indent="0">
              <a:buNone/>
            </a:pPr>
            <a:endParaRPr lang="en-US" b="1" dirty="0"/>
          </a:p>
          <a:p>
            <a:pPr marL="0" lvl="1" indent="0">
              <a:buNone/>
            </a:pPr>
            <a:endParaRPr lang="en-US" b="1" dirty="0"/>
          </a:p>
          <a:p>
            <a:pPr marL="0" lvl="1" indent="0">
              <a:buNone/>
            </a:pPr>
            <a:endParaRPr lang="en-GB" dirty="0"/>
          </a:p>
          <a:p>
            <a:pPr marL="0" indent="0">
              <a:buNone/>
            </a:pPr>
            <a:endParaRPr lang="en-GB" sz="2800" b="1" dirty="0"/>
          </a:p>
          <a:p>
            <a:pPr marL="0" indent="0">
              <a:buNone/>
            </a:pPr>
            <a:endParaRPr lang="en-GB" sz="2800" b="1" dirty="0"/>
          </a:p>
          <a:p>
            <a:pPr marL="0" indent="0">
              <a:buNone/>
            </a:pPr>
            <a:endParaRPr lang="en-GB" sz="2800" b="1" dirty="0"/>
          </a:p>
          <a:p>
            <a:pPr marL="0" indent="0">
              <a:buNone/>
            </a:pPr>
            <a:endParaRPr lang="en-GB" sz="2800" b="1" dirty="0"/>
          </a:p>
          <a:p>
            <a:pPr marL="0" indent="0">
              <a:buNone/>
            </a:pPr>
            <a:endParaRPr lang="en-GB" sz="2800" b="1" dirty="0"/>
          </a:p>
          <a:p>
            <a:pPr marL="0" indent="0">
              <a:buNone/>
            </a:pPr>
            <a:endParaRPr lang="en-GB" sz="2800" b="1" dirty="0"/>
          </a:p>
          <a:p>
            <a:pPr marL="457200" lvl="1" indent="0">
              <a:buNone/>
            </a:pPr>
            <a:endParaRPr lang="en-GB" dirty="0"/>
          </a:p>
        </p:txBody>
      </p:sp>
    </p:spTree>
    <p:extLst>
      <p:ext uri="{BB962C8B-B14F-4D97-AF65-F5344CB8AC3E}">
        <p14:creationId xmlns:p14="http://schemas.microsoft.com/office/powerpoint/2010/main" val="3981139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Enterprise Systems </a:t>
            </a:r>
            <a:r>
              <a:rPr lang="en-US" sz="3200" b="1" dirty="0"/>
              <a:t>Cont.</a:t>
            </a:r>
            <a:endParaRPr lang="en-US" b="1" dirty="0"/>
          </a:p>
        </p:txBody>
      </p:sp>
      <p:sp>
        <p:nvSpPr>
          <p:cNvPr id="3" name="Content Placeholder 2"/>
          <p:cNvSpPr>
            <a:spLocks noGrp="1"/>
          </p:cNvSpPr>
          <p:nvPr>
            <p:ph idx="1"/>
          </p:nvPr>
        </p:nvSpPr>
        <p:spPr>
          <a:xfrm>
            <a:off x="152400" y="1600200"/>
            <a:ext cx="8839200" cy="5105400"/>
          </a:xfrm>
        </p:spPr>
        <p:txBody>
          <a:bodyPr>
            <a:normAutofit fontScale="62500" lnSpcReduction="20000"/>
          </a:bodyPr>
          <a:lstStyle/>
          <a:p>
            <a:pPr marL="0" indent="0">
              <a:buNone/>
            </a:pPr>
            <a:r>
              <a:rPr lang="en-GB" sz="3800" b="1" dirty="0"/>
              <a:t>Customer Relationship Management (CRM) Systems:</a:t>
            </a:r>
          </a:p>
          <a:p>
            <a:pPr marL="0" indent="0">
              <a:buNone/>
            </a:pPr>
            <a:r>
              <a:rPr lang="en-US" dirty="0"/>
              <a:t>CRM systems analyze customer interactions and data throughout the customer lifecycle, </a:t>
            </a:r>
          </a:p>
          <a:p>
            <a:pPr marL="0" indent="0">
              <a:buNone/>
            </a:pPr>
            <a:r>
              <a:rPr lang="en-US" dirty="0"/>
              <a:t>with the goal of improving business relationships with customers, assisting in customer</a:t>
            </a:r>
            <a:r>
              <a:rPr lang="en-US" sz="2800" dirty="0"/>
              <a:t> </a:t>
            </a:r>
            <a:r>
              <a:rPr lang="en-US" dirty="0"/>
              <a:t>retention and driving sales growth.</a:t>
            </a:r>
            <a:endParaRPr lang="en-GB" dirty="0"/>
          </a:p>
          <a:p>
            <a:pPr marL="0" indent="0">
              <a:buNone/>
            </a:pPr>
            <a:endParaRPr lang="en-US" dirty="0"/>
          </a:p>
          <a:p>
            <a:pPr marL="0" indent="0">
              <a:buNone/>
            </a:pPr>
            <a:r>
              <a:rPr lang="en-GB" dirty="0"/>
              <a:t>Designed to integrate the range of  information systems that contain </a:t>
            </a:r>
          </a:p>
          <a:p>
            <a:pPr marL="0" indent="0">
              <a:buNone/>
            </a:pPr>
            <a:r>
              <a:rPr lang="en-GB" dirty="0"/>
              <a:t>information regarding the customer.</a:t>
            </a:r>
          </a:p>
          <a:p>
            <a:pPr marL="0" indent="0">
              <a:buNone/>
            </a:pPr>
            <a:endParaRPr lang="en-GB" dirty="0"/>
          </a:p>
          <a:p>
            <a:pPr marL="0" indent="0">
              <a:buNone/>
            </a:pPr>
            <a:r>
              <a:rPr lang="en-US" dirty="0"/>
              <a:t>Also, It collects and compile customer data through company's website, </a:t>
            </a:r>
          </a:p>
          <a:p>
            <a:pPr marL="0" indent="0">
              <a:buNone/>
            </a:pPr>
            <a:r>
              <a:rPr lang="en-US" dirty="0"/>
              <a:t>telephone, live chat, direct mail, marketing materials and social media.</a:t>
            </a:r>
          </a:p>
          <a:p>
            <a:pPr marL="0" indent="0">
              <a:buNone/>
            </a:pPr>
            <a:endParaRPr lang="en-US" dirty="0"/>
          </a:p>
          <a:p>
            <a:pPr marL="0" indent="0">
              <a:buNone/>
            </a:pPr>
            <a:r>
              <a:rPr lang="en-US" sz="2900" dirty="0"/>
              <a:t>CRM provides customers' personal information, purchase history, </a:t>
            </a:r>
          </a:p>
          <a:p>
            <a:pPr marL="0" indent="0">
              <a:buNone/>
            </a:pPr>
            <a:r>
              <a:rPr lang="en-US" sz="2900" dirty="0"/>
              <a:t>buying preferences and concerns. That enables giving individual </a:t>
            </a:r>
          </a:p>
          <a:p>
            <a:pPr marL="0" indent="0">
              <a:buNone/>
            </a:pPr>
            <a:r>
              <a:rPr lang="en-US" sz="2900" dirty="0"/>
              <a:t>attention to the customer. </a:t>
            </a:r>
          </a:p>
          <a:p>
            <a:pPr marL="0" indent="0">
              <a:buNone/>
            </a:pPr>
            <a:endParaRPr lang="en-US" dirty="0"/>
          </a:p>
          <a:p>
            <a:pPr marL="0" indent="0">
              <a:buNone/>
            </a:pPr>
            <a:r>
              <a:rPr lang="en-GB" dirty="0"/>
              <a:t>Helps to know your customer well and treats individually.</a:t>
            </a:r>
          </a:p>
        </p:txBody>
      </p:sp>
      <p:pic>
        <p:nvPicPr>
          <p:cNvPr id="4" name="Picture 3"/>
          <p:cNvPicPr>
            <a:picLocks noChangeAspect="1"/>
          </p:cNvPicPr>
          <p:nvPr/>
        </p:nvPicPr>
        <p:blipFill>
          <a:blip r:embed="rId2"/>
          <a:stretch>
            <a:fillRect/>
          </a:stretch>
        </p:blipFill>
        <p:spPr>
          <a:xfrm>
            <a:off x="6595506" y="4800600"/>
            <a:ext cx="2348185" cy="1545451"/>
          </a:xfrm>
          <a:prstGeom prst="rect">
            <a:avLst/>
          </a:prstGeom>
        </p:spPr>
      </p:pic>
      <p:pic>
        <p:nvPicPr>
          <p:cNvPr id="6" name="Picture 5"/>
          <p:cNvPicPr>
            <a:picLocks noChangeAspect="1"/>
          </p:cNvPicPr>
          <p:nvPr/>
        </p:nvPicPr>
        <p:blipFill>
          <a:blip r:embed="rId3"/>
          <a:stretch>
            <a:fillRect/>
          </a:stretch>
        </p:blipFill>
        <p:spPr>
          <a:xfrm>
            <a:off x="7010400" y="2743200"/>
            <a:ext cx="1766904" cy="1545451"/>
          </a:xfrm>
          <a:prstGeom prst="rect">
            <a:avLst/>
          </a:prstGeom>
        </p:spPr>
      </p:pic>
    </p:spTree>
    <p:extLst>
      <p:ext uri="{BB962C8B-B14F-4D97-AF65-F5344CB8AC3E}">
        <p14:creationId xmlns:p14="http://schemas.microsoft.com/office/powerpoint/2010/main" val="2026778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316" y="380999"/>
            <a:ext cx="8229600" cy="793845"/>
          </a:xfrm>
        </p:spPr>
        <p:txBody>
          <a:bodyPr>
            <a:noAutofit/>
          </a:bodyPr>
          <a:lstStyle/>
          <a:p>
            <a:r>
              <a:rPr lang="en-US" b="1" dirty="0"/>
              <a:t>Enterprise</a:t>
            </a:r>
            <a:r>
              <a:rPr lang="en-US" sz="4800" b="1" dirty="0"/>
              <a:t> Systems </a:t>
            </a:r>
            <a:r>
              <a:rPr lang="en-US" sz="3600" b="1" dirty="0"/>
              <a:t>Cont.</a:t>
            </a:r>
            <a:endParaRPr lang="en-US" sz="4800" b="1" dirty="0"/>
          </a:p>
        </p:txBody>
      </p:sp>
      <p:sp>
        <p:nvSpPr>
          <p:cNvPr id="3" name="Content Placeholder 2"/>
          <p:cNvSpPr>
            <a:spLocks noGrp="1"/>
          </p:cNvSpPr>
          <p:nvPr>
            <p:ph idx="1"/>
          </p:nvPr>
        </p:nvSpPr>
        <p:spPr>
          <a:xfrm>
            <a:off x="609600" y="1524000"/>
            <a:ext cx="8077200" cy="5334000"/>
          </a:xfrm>
        </p:spPr>
        <p:txBody>
          <a:bodyPr>
            <a:normAutofit fontScale="62500" lnSpcReduction="20000"/>
          </a:bodyPr>
          <a:lstStyle/>
          <a:p>
            <a:pPr marL="0" indent="0">
              <a:buNone/>
            </a:pPr>
            <a:r>
              <a:rPr lang="en-GB" sz="4000" b="1" dirty="0"/>
              <a:t>Supplier Relationship Management (SRM) Systems: </a:t>
            </a:r>
          </a:p>
          <a:p>
            <a:pPr marL="0" indent="0">
              <a:buNone/>
            </a:pPr>
            <a:r>
              <a:rPr lang="en-GB" sz="2800" dirty="0"/>
              <a:t>These systems refer to all the activities involved with obtaining items from a supplier, including procurement, transportation and warehousing.</a:t>
            </a:r>
          </a:p>
          <a:p>
            <a:pPr marL="0" indent="0">
              <a:buNone/>
            </a:pPr>
            <a:endParaRPr lang="en-GB" sz="2800" dirty="0"/>
          </a:p>
          <a:p>
            <a:pPr marL="0" indent="0">
              <a:buNone/>
            </a:pPr>
            <a:r>
              <a:rPr lang="en-US" sz="2800" dirty="0"/>
              <a:t>Aim to streamline and make more effective the processes between an enterprise and its suppliers.</a:t>
            </a:r>
          </a:p>
          <a:p>
            <a:pPr marL="0" indent="0">
              <a:buNone/>
            </a:pPr>
            <a:endParaRPr lang="en-GB" sz="2600" dirty="0"/>
          </a:p>
          <a:p>
            <a:pPr marL="0" indent="0">
              <a:buNone/>
            </a:pPr>
            <a:r>
              <a:rPr lang="en-GB" sz="2800" dirty="0"/>
              <a:t>Procurement is an important aspect of SRM as the cost of materials can represent a substantial amount of the total cost of a product or service.</a:t>
            </a:r>
          </a:p>
          <a:p>
            <a:pPr marL="0" indent="0">
              <a:buNone/>
            </a:pPr>
            <a:endParaRPr lang="en-GB" sz="2800" dirty="0"/>
          </a:p>
          <a:p>
            <a:pPr marL="0" indent="0">
              <a:buNone/>
            </a:pPr>
            <a:r>
              <a:rPr lang="en-GB" sz="2800" dirty="0"/>
              <a:t>Choosing a supplier is another important aspect of SRM. SRM is a </a:t>
            </a:r>
          </a:p>
          <a:p>
            <a:pPr marL="0" indent="0">
              <a:buNone/>
            </a:pPr>
            <a:r>
              <a:rPr lang="en-GB" sz="2800" dirty="0"/>
              <a:t>component of SCM information flow. </a:t>
            </a:r>
          </a:p>
          <a:p>
            <a:pPr marL="0" indent="0">
              <a:buNone/>
            </a:pPr>
            <a:endParaRPr lang="en-GB" sz="2800" dirty="0"/>
          </a:p>
          <a:p>
            <a:pPr marL="0" indent="0">
              <a:buNone/>
            </a:pPr>
            <a:r>
              <a:rPr lang="en-US" sz="2800" dirty="0"/>
              <a:t>Lead to lower production costs and a higher quality, but lower </a:t>
            </a:r>
          </a:p>
          <a:p>
            <a:pPr marL="0" indent="0">
              <a:buNone/>
            </a:pPr>
            <a:r>
              <a:rPr lang="en-US" sz="2800" dirty="0"/>
              <a:t>priced end product.</a:t>
            </a:r>
          </a:p>
          <a:p>
            <a:pPr marL="0" indent="0">
              <a:buNone/>
            </a:pPr>
            <a:r>
              <a:rPr lang="en-US" sz="2800" dirty="0"/>
              <a:t>Popular Vendors:</a:t>
            </a:r>
          </a:p>
          <a:p>
            <a:pPr marL="400050" lvl="1" indent="0">
              <a:buNone/>
            </a:pPr>
            <a:r>
              <a:rPr lang="en-US" sz="2900" dirty="0"/>
              <a:t>12 Technologies, </a:t>
            </a:r>
            <a:r>
              <a:rPr lang="en-US" sz="2900" dirty="0" err="1"/>
              <a:t>Manugistics</a:t>
            </a:r>
            <a:r>
              <a:rPr lang="en-US" sz="2900" dirty="0"/>
              <a:t>, PeopleSoft, SAP</a:t>
            </a:r>
          </a:p>
          <a:p>
            <a:pPr marL="0" indent="0">
              <a:buNone/>
            </a:pPr>
            <a:endParaRPr lang="en-US" dirty="0"/>
          </a:p>
        </p:txBody>
      </p:sp>
      <p:pic>
        <p:nvPicPr>
          <p:cNvPr id="4" name="Picture 3"/>
          <p:cNvPicPr>
            <a:picLocks noChangeAspect="1"/>
          </p:cNvPicPr>
          <p:nvPr/>
        </p:nvPicPr>
        <p:blipFill>
          <a:blip r:embed="rId2"/>
          <a:stretch>
            <a:fillRect/>
          </a:stretch>
        </p:blipFill>
        <p:spPr>
          <a:xfrm>
            <a:off x="6858000" y="4191000"/>
            <a:ext cx="2133600" cy="2133600"/>
          </a:xfrm>
          <a:prstGeom prst="rect">
            <a:avLst/>
          </a:prstGeom>
        </p:spPr>
      </p:pic>
    </p:spTree>
    <p:extLst>
      <p:ext uri="{BB962C8B-B14F-4D97-AF65-F5344CB8AC3E}">
        <p14:creationId xmlns:p14="http://schemas.microsoft.com/office/powerpoint/2010/main" val="317007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E-Commerce Systems</a:t>
            </a:r>
          </a:p>
        </p:txBody>
      </p:sp>
      <p:sp>
        <p:nvSpPr>
          <p:cNvPr id="3" name="Content Placeholder 2"/>
          <p:cNvSpPr>
            <a:spLocks noGrp="1"/>
          </p:cNvSpPr>
          <p:nvPr>
            <p:ph idx="1"/>
          </p:nvPr>
        </p:nvSpPr>
        <p:spPr/>
        <p:txBody>
          <a:bodyPr>
            <a:normAutofit/>
          </a:bodyPr>
          <a:lstStyle/>
          <a:p>
            <a:pPr marL="0" indent="0">
              <a:buNone/>
            </a:pPr>
            <a:r>
              <a:rPr lang="en-US" sz="2600" dirty="0"/>
              <a:t>What is E-Commerce?</a:t>
            </a:r>
          </a:p>
          <a:p>
            <a:pPr marL="0" indent="0">
              <a:buNone/>
            </a:pPr>
            <a:r>
              <a:rPr lang="en-US" sz="2600" dirty="0"/>
              <a:t>E-commerce is usually associated with buying and selling over the Internet</a:t>
            </a:r>
          </a:p>
          <a:p>
            <a:pPr marL="0" indent="0" algn="ctr">
              <a:buNone/>
            </a:pPr>
            <a:r>
              <a:rPr lang="en-US" sz="2600" dirty="0"/>
              <a:t>or </a:t>
            </a:r>
          </a:p>
          <a:p>
            <a:pPr marL="0" indent="0">
              <a:buNone/>
            </a:pPr>
            <a:r>
              <a:rPr lang="en-US" sz="2600" dirty="0"/>
              <a:t>Conducting any transaction involving the transfer of ownership or rights to use goods or services through a computer-mediated network</a:t>
            </a:r>
          </a:p>
          <a:p>
            <a:pPr marL="0" indent="0">
              <a:buNone/>
            </a:pPr>
            <a:endParaRPr lang="en-US" sz="3100" dirty="0"/>
          </a:p>
        </p:txBody>
      </p:sp>
      <p:sp>
        <p:nvSpPr>
          <p:cNvPr id="4" name="Rectangle 3"/>
          <p:cNvSpPr/>
          <p:nvPr/>
        </p:nvSpPr>
        <p:spPr>
          <a:xfrm>
            <a:off x="2895600" y="4953000"/>
            <a:ext cx="5257800" cy="584775"/>
          </a:xfrm>
          <a:prstGeom prst="rect">
            <a:avLst/>
          </a:prstGeom>
        </p:spPr>
        <p:txBody>
          <a:bodyPr wrap="square">
            <a:spAutoFit/>
          </a:bodyPr>
          <a:lstStyle/>
          <a:p>
            <a:pPr algn="r"/>
            <a:r>
              <a:rPr lang="en-US" sz="1600" dirty="0">
                <a:solidFill>
                  <a:srgbClr val="231F20"/>
                </a:solidFill>
              </a:rPr>
              <a:t>Thomas L. </a:t>
            </a:r>
            <a:r>
              <a:rPr lang="en-US" sz="1600" dirty="0" err="1">
                <a:solidFill>
                  <a:srgbClr val="231F20"/>
                </a:solidFill>
              </a:rPr>
              <a:t>Mesenbourg</a:t>
            </a:r>
            <a:r>
              <a:rPr lang="en-US" sz="1600" dirty="0">
                <a:solidFill>
                  <a:srgbClr val="231F20"/>
                </a:solidFill>
              </a:rPr>
              <a:t>, </a:t>
            </a:r>
            <a:r>
              <a:rPr lang="en-US" sz="1600" i="1" dirty="0">
                <a:solidFill>
                  <a:srgbClr val="231F20"/>
                </a:solidFill>
              </a:rPr>
              <a:t>Measuring Electronic Business: Definitions, Underlying Concepts, and Measurement Plans</a:t>
            </a:r>
            <a:endParaRPr lang="en-US" sz="1600" dirty="0"/>
          </a:p>
        </p:txBody>
      </p:sp>
    </p:spTree>
    <p:extLst>
      <p:ext uri="{BB962C8B-B14F-4D97-AF65-F5344CB8AC3E}">
        <p14:creationId xmlns:p14="http://schemas.microsoft.com/office/powerpoint/2010/main" val="255584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E-Commerce Systems </a:t>
            </a:r>
            <a:r>
              <a:rPr lang="en-US" sz="3200" b="1" dirty="0"/>
              <a:t>Cont.</a:t>
            </a:r>
          </a:p>
        </p:txBody>
      </p:sp>
      <p:sp>
        <p:nvSpPr>
          <p:cNvPr id="3" name="Content Placeholder 2"/>
          <p:cNvSpPr>
            <a:spLocks noGrp="1"/>
          </p:cNvSpPr>
          <p:nvPr>
            <p:ph idx="1"/>
          </p:nvPr>
        </p:nvSpPr>
        <p:spPr>
          <a:xfrm>
            <a:off x="457200" y="1600200"/>
            <a:ext cx="8229600" cy="5029200"/>
          </a:xfrm>
        </p:spPr>
        <p:txBody>
          <a:bodyPr>
            <a:normAutofit/>
          </a:bodyPr>
          <a:lstStyle/>
          <a:p>
            <a:pPr marL="0" indent="0">
              <a:buNone/>
            </a:pPr>
            <a:endParaRPr lang="en-US" sz="3100" dirty="0"/>
          </a:p>
          <a:p>
            <a:pPr marL="0" indent="0">
              <a:buNone/>
            </a:pPr>
            <a:endParaRPr lang="en-US" sz="3100" dirty="0"/>
          </a:p>
          <a:p>
            <a:pPr marL="0" indent="0">
              <a:buNone/>
            </a:pPr>
            <a:endParaRPr lang="en-US" sz="3100" dirty="0"/>
          </a:p>
        </p:txBody>
      </p:sp>
      <p:grpSp>
        <p:nvGrpSpPr>
          <p:cNvPr id="10" name="Group 9"/>
          <p:cNvGrpSpPr/>
          <p:nvPr/>
        </p:nvGrpSpPr>
        <p:grpSpPr>
          <a:xfrm>
            <a:off x="914400" y="1752600"/>
            <a:ext cx="7620001" cy="1198563"/>
            <a:chOff x="914400" y="4800600"/>
            <a:chExt cx="7620001" cy="1198563"/>
          </a:xfrm>
        </p:grpSpPr>
        <p:sp>
          <p:nvSpPr>
            <p:cNvPr id="5" name="Rectangle 4"/>
            <p:cNvSpPr/>
            <p:nvPr/>
          </p:nvSpPr>
          <p:spPr>
            <a:xfrm>
              <a:off x="914400" y="5029199"/>
              <a:ext cx="1652588" cy="749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Service provider </a:t>
              </a:r>
            </a:p>
          </p:txBody>
        </p:sp>
        <p:sp>
          <p:nvSpPr>
            <p:cNvPr id="6" name="Rectangle 5"/>
            <p:cNvSpPr/>
            <p:nvPr/>
          </p:nvSpPr>
          <p:spPr>
            <a:xfrm>
              <a:off x="6881814" y="5029199"/>
              <a:ext cx="1652587" cy="749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Service consumer </a:t>
              </a:r>
            </a:p>
          </p:txBody>
        </p:sp>
        <p:cxnSp>
          <p:nvCxnSpPr>
            <p:cNvPr id="7" name="Straight Arrow Connector 6"/>
            <p:cNvCxnSpPr>
              <a:stCxn id="5" idx="3"/>
              <a:endCxn id="8" idx="2"/>
            </p:cNvCxnSpPr>
            <p:nvPr/>
          </p:nvCxnSpPr>
          <p:spPr>
            <a:xfrm flipV="1">
              <a:off x="2566988" y="5399882"/>
              <a:ext cx="862012" cy="39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429000" y="4800600"/>
              <a:ext cx="2590800" cy="119856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eCommerce Transaction</a:t>
              </a:r>
            </a:p>
          </p:txBody>
        </p:sp>
        <p:cxnSp>
          <p:nvCxnSpPr>
            <p:cNvPr id="9" name="Straight Arrow Connector 8"/>
            <p:cNvCxnSpPr>
              <a:stCxn id="8" idx="6"/>
              <a:endCxn id="6" idx="1"/>
            </p:cNvCxnSpPr>
            <p:nvPr/>
          </p:nvCxnSpPr>
          <p:spPr>
            <a:xfrm>
              <a:off x="6019800" y="5399882"/>
              <a:ext cx="862014" cy="39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2"/>
          <a:stretch>
            <a:fillRect/>
          </a:stretch>
        </p:blipFill>
        <p:spPr>
          <a:xfrm>
            <a:off x="97227" y="4247155"/>
            <a:ext cx="2209800" cy="1241627"/>
          </a:xfrm>
          <a:prstGeom prst="rect">
            <a:avLst/>
          </a:prstGeom>
        </p:spPr>
      </p:pic>
      <p:pic>
        <p:nvPicPr>
          <p:cNvPr id="12" name="Picture 11"/>
          <p:cNvPicPr>
            <a:picLocks noChangeAspect="1"/>
          </p:cNvPicPr>
          <p:nvPr/>
        </p:nvPicPr>
        <p:blipFill>
          <a:blip r:embed="rId3"/>
          <a:stretch>
            <a:fillRect/>
          </a:stretch>
        </p:blipFill>
        <p:spPr>
          <a:xfrm>
            <a:off x="2438400" y="3736182"/>
            <a:ext cx="4127823" cy="2283618"/>
          </a:xfrm>
          <a:prstGeom prst="rect">
            <a:avLst/>
          </a:prstGeom>
        </p:spPr>
      </p:pic>
      <p:pic>
        <p:nvPicPr>
          <p:cNvPr id="13" name="Picture 12"/>
          <p:cNvPicPr>
            <a:picLocks noChangeAspect="1"/>
          </p:cNvPicPr>
          <p:nvPr/>
        </p:nvPicPr>
        <p:blipFill rotWithShape="1">
          <a:blip r:embed="rId4"/>
          <a:srcRect b="5495"/>
          <a:stretch/>
        </p:blipFill>
        <p:spPr>
          <a:xfrm>
            <a:off x="6788311" y="4219006"/>
            <a:ext cx="2216070" cy="1488060"/>
          </a:xfrm>
          <a:prstGeom prst="rect">
            <a:avLst/>
          </a:prstGeom>
        </p:spPr>
      </p:pic>
    </p:spTree>
    <p:extLst>
      <p:ext uri="{BB962C8B-B14F-4D97-AF65-F5344CB8AC3E}">
        <p14:creationId xmlns:p14="http://schemas.microsoft.com/office/powerpoint/2010/main" val="3649561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E-Commerce Systems </a:t>
            </a:r>
            <a:r>
              <a:rPr lang="en-US" sz="3200" b="1" dirty="0"/>
              <a:t>Cont.</a:t>
            </a:r>
          </a:p>
        </p:txBody>
      </p:sp>
      <p:sp>
        <p:nvSpPr>
          <p:cNvPr id="3" name="Content Placeholder 2"/>
          <p:cNvSpPr>
            <a:spLocks noGrp="1"/>
          </p:cNvSpPr>
          <p:nvPr>
            <p:ph idx="1"/>
          </p:nvPr>
        </p:nvSpPr>
        <p:spPr>
          <a:xfrm>
            <a:off x="457200" y="1600200"/>
            <a:ext cx="8229600" cy="5029200"/>
          </a:xfrm>
        </p:spPr>
        <p:txBody>
          <a:bodyPr>
            <a:normAutofit/>
          </a:bodyPr>
          <a:lstStyle/>
          <a:p>
            <a:pPr marL="0" indent="0">
              <a:buNone/>
            </a:pPr>
            <a:endParaRPr lang="en-US" sz="3100" dirty="0"/>
          </a:p>
          <a:p>
            <a:pPr marL="0" indent="0">
              <a:buNone/>
            </a:pPr>
            <a:endParaRPr lang="en-US" sz="3100" dirty="0"/>
          </a:p>
          <a:p>
            <a:pPr marL="0" indent="0">
              <a:buNone/>
            </a:pPr>
            <a:endParaRPr lang="en-US" sz="3100" dirty="0"/>
          </a:p>
        </p:txBody>
      </p:sp>
      <p:grpSp>
        <p:nvGrpSpPr>
          <p:cNvPr id="10" name="Group 9"/>
          <p:cNvGrpSpPr/>
          <p:nvPr/>
        </p:nvGrpSpPr>
        <p:grpSpPr>
          <a:xfrm>
            <a:off x="914400" y="1752600"/>
            <a:ext cx="7620001" cy="1198563"/>
            <a:chOff x="914400" y="4800600"/>
            <a:chExt cx="7620001" cy="1198563"/>
          </a:xfrm>
        </p:grpSpPr>
        <p:sp>
          <p:nvSpPr>
            <p:cNvPr id="5" name="Rectangle 4"/>
            <p:cNvSpPr/>
            <p:nvPr/>
          </p:nvSpPr>
          <p:spPr>
            <a:xfrm>
              <a:off x="914400" y="5029199"/>
              <a:ext cx="1652588" cy="749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Service provider </a:t>
              </a:r>
            </a:p>
          </p:txBody>
        </p:sp>
        <p:sp>
          <p:nvSpPr>
            <p:cNvPr id="6" name="Rectangle 5"/>
            <p:cNvSpPr/>
            <p:nvPr/>
          </p:nvSpPr>
          <p:spPr>
            <a:xfrm>
              <a:off x="6881814" y="5029199"/>
              <a:ext cx="1652587" cy="749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Service consumer </a:t>
              </a:r>
            </a:p>
          </p:txBody>
        </p:sp>
        <p:cxnSp>
          <p:nvCxnSpPr>
            <p:cNvPr id="7" name="Straight Arrow Connector 6"/>
            <p:cNvCxnSpPr>
              <a:stCxn id="5" idx="3"/>
              <a:endCxn id="8" idx="2"/>
            </p:cNvCxnSpPr>
            <p:nvPr/>
          </p:nvCxnSpPr>
          <p:spPr>
            <a:xfrm flipV="1">
              <a:off x="2566988" y="5399882"/>
              <a:ext cx="862012" cy="39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429000" y="4800600"/>
              <a:ext cx="2590800" cy="119856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eCommerce Transaction</a:t>
              </a:r>
            </a:p>
          </p:txBody>
        </p:sp>
        <p:cxnSp>
          <p:nvCxnSpPr>
            <p:cNvPr id="9" name="Straight Arrow Connector 8"/>
            <p:cNvCxnSpPr>
              <a:stCxn id="8" idx="6"/>
              <a:endCxn id="6" idx="1"/>
            </p:cNvCxnSpPr>
            <p:nvPr/>
          </p:nvCxnSpPr>
          <p:spPr>
            <a:xfrm>
              <a:off x="6019800" y="5399882"/>
              <a:ext cx="862014" cy="39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pic>
        <p:nvPicPr>
          <p:cNvPr id="14" name="Picture 13"/>
          <p:cNvPicPr>
            <a:picLocks noChangeAspect="1"/>
          </p:cNvPicPr>
          <p:nvPr/>
        </p:nvPicPr>
        <p:blipFill>
          <a:blip r:embed="rId2"/>
          <a:stretch>
            <a:fillRect/>
          </a:stretch>
        </p:blipFill>
        <p:spPr>
          <a:xfrm>
            <a:off x="331281" y="4018813"/>
            <a:ext cx="1519451" cy="1138122"/>
          </a:xfrm>
          <a:prstGeom prst="rect">
            <a:avLst/>
          </a:prstGeom>
        </p:spPr>
      </p:pic>
      <p:pic>
        <p:nvPicPr>
          <p:cNvPr id="16" name="Picture 15"/>
          <p:cNvPicPr>
            <a:picLocks noChangeAspect="1"/>
          </p:cNvPicPr>
          <p:nvPr/>
        </p:nvPicPr>
        <p:blipFill>
          <a:blip r:embed="rId3"/>
          <a:stretch>
            <a:fillRect/>
          </a:stretch>
        </p:blipFill>
        <p:spPr>
          <a:xfrm>
            <a:off x="7102914" y="3937681"/>
            <a:ext cx="1227204" cy="1300386"/>
          </a:xfrm>
          <a:prstGeom prst="rect">
            <a:avLst/>
          </a:prstGeom>
        </p:spPr>
      </p:pic>
      <p:pic>
        <p:nvPicPr>
          <p:cNvPr id="19" name="Picture 18"/>
          <p:cNvPicPr>
            <a:picLocks noChangeAspect="1"/>
          </p:cNvPicPr>
          <p:nvPr/>
        </p:nvPicPr>
        <p:blipFill>
          <a:blip r:embed="rId4"/>
          <a:stretch>
            <a:fillRect/>
          </a:stretch>
        </p:blipFill>
        <p:spPr>
          <a:xfrm>
            <a:off x="2062832" y="3155949"/>
            <a:ext cx="4824669" cy="2863851"/>
          </a:xfrm>
          <a:prstGeom prst="rect">
            <a:avLst/>
          </a:prstGeom>
        </p:spPr>
      </p:pic>
    </p:spTree>
    <p:extLst>
      <p:ext uri="{BB962C8B-B14F-4D97-AF65-F5344CB8AC3E}">
        <p14:creationId xmlns:p14="http://schemas.microsoft.com/office/powerpoint/2010/main" val="1691441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Cloud Based Systems</a:t>
            </a:r>
          </a:p>
        </p:txBody>
      </p:sp>
      <p:sp>
        <p:nvSpPr>
          <p:cNvPr id="3" name="Content Placeholder 2"/>
          <p:cNvSpPr>
            <a:spLocks noGrp="1"/>
          </p:cNvSpPr>
          <p:nvPr>
            <p:ph idx="1"/>
          </p:nvPr>
        </p:nvSpPr>
        <p:spPr>
          <a:xfrm>
            <a:off x="628650" y="1600200"/>
            <a:ext cx="7886700" cy="5105400"/>
          </a:xfrm>
        </p:spPr>
        <p:txBody>
          <a:bodyPr>
            <a:normAutofit fontScale="85000" lnSpcReduction="20000"/>
          </a:bodyPr>
          <a:lstStyle/>
          <a:p>
            <a:pPr marL="0" indent="0">
              <a:lnSpc>
                <a:spcPct val="80000"/>
              </a:lnSpc>
              <a:buNone/>
            </a:pPr>
            <a:r>
              <a:rPr lang="en-US" sz="2800" b="1" dirty="0"/>
              <a:t>Cloud computing </a:t>
            </a:r>
            <a:endParaRPr lang="en-US" b="1" dirty="0"/>
          </a:p>
          <a:p>
            <a:pPr marL="0" indent="0">
              <a:lnSpc>
                <a:spcPct val="80000"/>
              </a:lnSpc>
              <a:buNone/>
            </a:pPr>
            <a:endParaRPr lang="en-US" sz="2800" b="1" dirty="0"/>
          </a:p>
          <a:p>
            <a:pPr>
              <a:lnSpc>
                <a:spcPct val="80000"/>
              </a:lnSpc>
            </a:pPr>
            <a:r>
              <a:rPr lang="en-US" sz="2600" dirty="0"/>
              <a:t>Provides availability of entire computing infrastructure (HW/SW) over the Internet.</a:t>
            </a:r>
          </a:p>
          <a:p>
            <a:pPr>
              <a:lnSpc>
                <a:spcPct val="80000"/>
              </a:lnSpc>
            </a:pPr>
            <a:endParaRPr lang="en-US" sz="2600" dirty="0"/>
          </a:p>
          <a:p>
            <a:pPr>
              <a:lnSpc>
                <a:spcPct val="80000"/>
              </a:lnSpc>
            </a:pPr>
            <a:r>
              <a:rPr lang="en-US" sz="2600" dirty="0"/>
              <a:t>Users purchase computing capacity </a:t>
            </a:r>
            <a:r>
              <a:rPr lang="en-US" sz="2600" b="1" dirty="0"/>
              <a:t>on-demand (as need arises or decreases).</a:t>
            </a:r>
          </a:p>
          <a:p>
            <a:pPr>
              <a:lnSpc>
                <a:spcPct val="80000"/>
              </a:lnSpc>
            </a:pPr>
            <a:endParaRPr lang="en-US" sz="2600" b="1" dirty="0"/>
          </a:p>
          <a:p>
            <a:pPr>
              <a:lnSpc>
                <a:spcPct val="80000"/>
              </a:lnSpc>
            </a:pPr>
            <a:r>
              <a:rPr lang="en-US" sz="2600" dirty="0"/>
              <a:t>Free of Capital Expenditure, Staff and maintenance cost.</a:t>
            </a:r>
          </a:p>
          <a:p>
            <a:pPr>
              <a:lnSpc>
                <a:spcPct val="80000"/>
              </a:lnSpc>
            </a:pPr>
            <a:endParaRPr lang="en-US" sz="2600" dirty="0"/>
          </a:p>
          <a:p>
            <a:pPr>
              <a:lnSpc>
                <a:spcPct val="80000"/>
              </a:lnSpc>
            </a:pPr>
            <a:r>
              <a:rPr lang="en-US" sz="2600" dirty="0"/>
              <a:t>Work from anywhere.</a:t>
            </a:r>
          </a:p>
          <a:p>
            <a:pPr>
              <a:lnSpc>
                <a:spcPct val="80000"/>
              </a:lnSpc>
            </a:pPr>
            <a:endParaRPr lang="en-US" sz="2600" dirty="0"/>
          </a:p>
          <a:p>
            <a:pPr>
              <a:lnSpc>
                <a:spcPct val="80000"/>
              </a:lnSpc>
            </a:pPr>
            <a:r>
              <a:rPr lang="en-US" sz="2600" dirty="0"/>
              <a:t>Cloud based backup and recovery solutions.</a:t>
            </a:r>
          </a:p>
          <a:p>
            <a:pPr>
              <a:lnSpc>
                <a:spcPct val="80000"/>
              </a:lnSpc>
            </a:pPr>
            <a:endParaRPr lang="en-US" sz="2600" dirty="0"/>
          </a:p>
          <a:p>
            <a:pPr>
              <a:lnSpc>
                <a:spcPct val="80000"/>
              </a:lnSpc>
            </a:pPr>
            <a:r>
              <a:rPr lang="en-US" sz="2600" dirty="0"/>
              <a:t>Any Information System can be converted into a cloud-based system</a:t>
            </a:r>
            <a:r>
              <a:rPr lang="en-US" sz="2800" dirty="0"/>
              <a:t>.</a:t>
            </a:r>
          </a:p>
          <a:p>
            <a:pPr marL="0" indent="0">
              <a:buNone/>
            </a:pPr>
            <a:endParaRPr lang="en-US" dirty="0"/>
          </a:p>
        </p:txBody>
      </p:sp>
    </p:spTree>
    <p:extLst>
      <p:ext uri="{BB962C8B-B14F-4D97-AF65-F5344CB8AC3E}">
        <p14:creationId xmlns:p14="http://schemas.microsoft.com/office/powerpoint/2010/main" val="1738700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Cloud Based Systems </a:t>
            </a:r>
            <a:r>
              <a:rPr lang="en-US" sz="3200" b="1" dirty="0"/>
              <a:t>Cont.</a:t>
            </a:r>
          </a:p>
        </p:txBody>
      </p:sp>
      <p:sp>
        <p:nvSpPr>
          <p:cNvPr id="3" name="Content Placeholder 2"/>
          <p:cNvSpPr>
            <a:spLocks noGrp="1"/>
          </p:cNvSpPr>
          <p:nvPr>
            <p:ph idx="1"/>
          </p:nvPr>
        </p:nvSpPr>
        <p:spPr>
          <a:xfrm>
            <a:off x="457200" y="1600200"/>
            <a:ext cx="8229600" cy="5105400"/>
          </a:xfrm>
        </p:spPr>
        <p:txBody>
          <a:bodyPr>
            <a:normAutofit lnSpcReduction="10000"/>
          </a:bodyPr>
          <a:lstStyle/>
          <a:p>
            <a:pPr marL="0" indent="0">
              <a:lnSpc>
                <a:spcPct val="80000"/>
              </a:lnSpc>
              <a:buNone/>
            </a:pPr>
            <a:r>
              <a:rPr lang="en-US" sz="2800" dirty="0"/>
              <a:t>Cloud Service Providers:</a:t>
            </a:r>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lvl="1">
              <a:lnSpc>
                <a:spcPct val="80000"/>
              </a:lnSpc>
            </a:pPr>
            <a:r>
              <a:rPr lang="en-US" sz="2400" dirty="0"/>
              <a:t>Saleforce.com</a:t>
            </a:r>
          </a:p>
          <a:p>
            <a:pPr lvl="1">
              <a:lnSpc>
                <a:spcPct val="80000"/>
              </a:lnSpc>
            </a:pPr>
            <a:r>
              <a:rPr lang="en-US" sz="2400" dirty="0"/>
              <a:t>Google Cloud Platform (GCP)</a:t>
            </a:r>
          </a:p>
          <a:p>
            <a:pPr lvl="1">
              <a:lnSpc>
                <a:spcPct val="80000"/>
              </a:lnSpc>
            </a:pPr>
            <a:r>
              <a:rPr lang="en-US" sz="2400" dirty="0"/>
              <a:t>Oracle Cloud</a:t>
            </a:r>
          </a:p>
          <a:p>
            <a:pPr lvl="1">
              <a:lnSpc>
                <a:spcPct val="80000"/>
              </a:lnSpc>
            </a:pPr>
            <a:r>
              <a:rPr lang="en-US" sz="2400" dirty="0"/>
              <a:t>Amazon Cloud Drive </a:t>
            </a:r>
          </a:p>
          <a:p>
            <a:pPr lvl="1">
              <a:lnSpc>
                <a:spcPct val="80000"/>
              </a:lnSpc>
            </a:pPr>
            <a:r>
              <a:rPr lang="en-US" sz="2400" dirty="0"/>
              <a:t>Microsoft Azure</a:t>
            </a:r>
          </a:p>
          <a:p>
            <a:pPr marL="857250" lvl="2" indent="0">
              <a:lnSpc>
                <a:spcPct val="80000"/>
              </a:lnSpc>
              <a:buNone/>
            </a:pPr>
            <a:endParaRPr lang="en-US" sz="2000" dirty="0"/>
          </a:p>
          <a:p>
            <a:pPr marL="990600" lvl="1" indent="-533400">
              <a:lnSpc>
                <a:spcPct val="80000"/>
              </a:lnSpc>
            </a:pPr>
            <a:endParaRPr lang="en-US" sz="2400" dirty="0"/>
          </a:p>
          <a:p>
            <a:endParaRPr lang="en-US" dirty="0"/>
          </a:p>
        </p:txBody>
      </p:sp>
      <p:pic>
        <p:nvPicPr>
          <p:cNvPr id="4" name="Picture 3"/>
          <p:cNvPicPr>
            <a:picLocks noChangeAspect="1"/>
          </p:cNvPicPr>
          <p:nvPr/>
        </p:nvPicPr>
        <p:blipFill>
          <a:blip r:embed="rId2"/>
          <a:stretch>
            <a:fillRect/>
          </a:stretch>
        </p:blipFill>
        <p:spPr>
          <a:xfrm>
            <a:off x="4983070" y="4227020"/>
            <a:ext cx="3723608" cy="2085220"/>
          </a:xfrm>
          <a:prstGeom prst="rect">
            <a:avLst/>
          </a:prstGeom>
        </p:spPr>
      </p:pic>
      <p:pic>
        <p:nvPicPr>
          <p:cNvPr id="5" name="Picture 4"/>
          <p:cNvPicPr>
            <a:picLocks noChangeAspect="1"/>
          </p:cNvPicPr>
          <p:nvPr/>
        </p:nvPicPr>
        <p:blipFill>
          <a:blip r:embed="rId3"/>
          <a:stretch>
            <a:fillRect/>
          </a:stretch>
        </p:blipFill>
        <p:spPr>
          <a:xfrm>
            <a:off x="5917408" y="1577009"/>
            <a:ext cx="2619375" cy="1743075"/>
          </a:xfrm>
          <a:prstGeom prst="rect">
            <a:avLst/>
          </a:prstGeom>
        </p:spPr>
      </p:pic>
      <p:pic>
        <p:nvPicPr>
          <p:cNvPr id="7" name="Picture 6"/>
          <p:cNvPicPr>
            <a:picLocks noChangeAspect="1"/>
          </p:cNvPicPr>
          <p:nvPr/>
        </p:nvPicPr>
        <p:blipFill>
          <a:blip r:embed="rId4"/>
          <a:stretch>
            <a:fillRect/>
          </a:stretch>
        </p:blipFill>
        <p:spPr>
          <a:xfrm>
            <a:off x="1759216" y="2154857"/>
            <a:ext cx="1335836" cy="944859"/>
          </a:xfrm>
          <a:prstGeom prst="rect">
            <a:avLst/>
          </a:prstGeom>
        </p:spPr>
      </p:pic>
      <p:pic>
        <p:nvPicPr>
          <p:cNvPr id="8" name="Picture 7"/>
          <p:cNvPicPr>
            <a:picLocks noChangeAspect="1"/>
          </p:cNvPicPr>
          <p:nvPr/>
        </p:nvPicPr>
        <p:blipFill>
          <a:blip r:embed="rId5"/>
          <a:stretch>
            <a:fillRect/>
          </a:stretch>
        </p:blipFill>
        <p:spPr>
          <a:xfrm>
            <a:off x="3179826" y="2627287"/>
            <a:ext cx="2657475" cy="1371600"/>
          </a:xfrm>
          <a:prstGeom prst="rect">
            <a:avLst/>
          </a:prstGeom>
        </p:spPr>
      </p:pic>
      <p:pic>
        <p:nvPicPr>
          <p:cNvPr id="9" name="Picture 8"/>
          <p:cNvPicPr>
            <a:picLocks noChangeAspect="1"/>
          </p:cNvPicPr>
          <p:nvPr/>
        </p:nvPicPr>
        <p:blipFill rotWithShape="1">
          <a:blip r:embed="rId6"/>
          <a:srcRect l="11429" r="11245"/>
          <a:stretch/>
        </p:blipFill>
        <p:spPr>
          <a:xfrm>
            <a:off x="690185" y="3190081"/>
            <a:ext cx="2320092" cy="1524000"/>
          </a:xfrm>
          <a:prstGeom prst="rect">
            <a:avLst/>
          </a:prstGeom>
        </p:spPr>
      </p:pic>
    </p:spTree>
    <p:extLst>
      <p:ext uri="{BB962C8B-B14F-4D97-AF65-F5344CB8AC3E}">
        <p14:creationId xmlns:p14="http://schemas.microsoft.com/office/powerpoint/2010/main" val="3020612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Cloud Based Systems </a:t>
            </a:r>
            <a:r>
              <a:rPr lang="en-US" sz="3200" b="1" dirty="0"/>
              <a:t>Cont.</a:t>
            </a:r>
          </a:p>
        </p:txBody>
      </p:sp>
      <p:sp>
        <p:nvSpPr>
          <p:cNvPr id="3" name="Content Placeholder 2"/>
          <p:cNvSpPr>
            <a:spLocks noGrp="1"/>
          </p:cNvSpPr>
          <p:nvPr>
            <p:ph idx="1"/>
          </p:nvPr>
        </p:nvSpPr>
        <p:spPr>
          <a:xfrm>
            <a:off x="457200" y="1417638"/>
            <a:ext cx="8229600" cy="5287962"/>
          </a:xfrm>
        </p:spPr>
        <p:txBody>
          <a:bodyPr>
            <a:normAutofit lnSpcReduction="10000"/>
          </a:bodyPr>
          <a:lstStyle/>
          <a:p>
            <a:pPr marL="0" indent="0">
              <a:lnSpc>
                <a:spcPct val="80000"/>
              </a:lnSpc>
              <a:buNone/>
            </a:pPr>
            <a:endParaRPr lang="en-US" sz="2800" dirty="0"/>
          </a:p>
          <a:p>
            <a:pPr marL="0" indent="0">
              <a:lnSpc>
                <a:spcPct val="80000"/>
              </a:lnSpc>
              <a:buNone/>
            </a:pPr>
            <a:r>
              <a:rPr lang="en-US" sz="2800" b="1" dirty="0"/>
              <a:t>Popular Cloud based systems:</a:t>
            </a:r>
          </a:p>
          <a:p>
            <a:pPr marL="0" indent="0">
              <a:lnSpc>
                <a:spcPct val="80000"/>
              </a:lnSpc>
              <a:buNone/>
            </a:pPr>
            <a:endParaRPr lang="en-US" sz="2800" dirty="0"/>
          </a:p>
          <a:p>
            <a:pPr marL="0" indent="0">
              <a:lnSpc>
                <a:spcPct val="80000"/>
              </a:lnSpc>
              <a:buNone/>
            </a:pPr>
            <a:r>
              <a:rPr lang="en-US" sz="2800" dirty="0"/>
              <a:t>Systems that store, access data and programs (Infrastructure) over the cloud/internet.</a:t>
            </a:r>
          </a:p>
          <a:p>
            <a:pPr marL="0" indent="0">
              <a:lnSpc>
                <a:spcPct val="80000"/>
              </a:lnSpc>
              <a:buNone/>
            </a:pPr>
            <a:endParaRPr lang="en-US" sz="2800" dirty="0"/>
          </a:p>
          <a:p>
            <a:pPr marL="0" indent="0">
              <a:lnSpc>
                <a:spcPct val="80000"/>
              </a:lnSpc>
              <a:buNone/>
            </a:pPr>
            <a:r>
              <a:rPr lang="en-US" sz="2800" dirty="0"/>
              <a:t>Ex: </a:t>
            </a:r>
          </a:p>
          <a:p>
            <a:pPr>
              <a:lnSpc>
                <a:spcPct val="80000"/>
              </a:lnSpc>
            </a:pPr>
            <a:r>
              <a:rPr lang="en-US" sz="2800" b="1" dirty="0"/>
              <a:t>Oracle NetSuite </a:t>
            </a:r>
            <a:r>
              <a:rPr lang="en-US" sz="2800" dirty="0"/>
              <a:t>- a complete cloud-based ERP solution on Oracle Cloud.</a:t>
            </a:r>
          </a:p>
          <a:p>
            <a:pPr>
              <a:lnSpc>
                <a:spcPct val="80000"/>
              </a:lnSpc>
            </a:pPr>
            <a:endParaRPr lang="en-US" sz="2800" dirty="0"/>
          </a:p>
          <a:p>
            <a:pPr>
              <a:lnSpc>
                <a:spcPct val="80000"/>
              </a:lnSpc>
            </a:pPr>
            <a:r>
              <a:rPr lang="en-US" sz="2800" b="1" dirty="0"/>
              <a:t>Office 365 – </a:t>
            </a:r>
            <a:r>
              <a:rPr lang="en-US" sz="2800" dirty="0"/>
              <a:t>provides group of software and related services to subscribers such as email, OneDrive (Cloud storage) on MS Azure</a:t>
            </a:r>
          </a:p>
          <a:p>
            <a:pPr>
              <a:lnSpc>
                <a:spcPct val="80000"/>
              </a:lnSpc>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609600" indent="-609600">
              <a:lnSpc>
                <a:spcPct val="80000"/>
              </a:lnSpc>
            </a:pPr>
            <a:endParaRPr lang="en-US" sz="2400" dirty="0"/>
          </a:p>
          <a:p>
            <a:pPr marL="990600" lvl="1" indent="-533400">
              <a:lnSpc>
                <a:spcPct val="80000"/>
              </a:lnSpc>
            </a:pPr>
            <a:endParaRPr lang="en-US" sz="2400" dirty="0"/>
          </a:p>
          <a:p>
            <a:endParaRPr lang="en-US" dirty="0"/>
          </a:p>
        </p:txBody>
      </p:sp>
    </p:spTree>
    <p:extLst>
      <p:ext uri="{BB962C8B-B14F-4D97-AF65-F5344CB8AC3E}">
        <p14:creationId xmlns:p14="http://schemas.microsoft.com/office/powerpoint/2010/main" val="1768163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IoT (Internet of Things) Systems</a:t>
            </a:r>
          </a:p>
        </p:txBody>
      </p:sp>
      <p:sp>
        <p:nvSpPr>
          <p:cNvPr id="3" name="Content Placeholder 2"/>
          <p:cNvSpPr>
            <a:spLocks noGrp="1"/>
          </p:cNvSpPr>
          <p:nvPr>
            <p:ph idx="1"/>
          </p:nvPr>
        </p:nvSpPr>
        <p:spPr>
          <a:xfrm>
            <a:off x="457200" y="1600200"/>
            <a:ext cx="8229600" cy="4953000"/>
          </a:xfrm>
        </p:spPr>
        <p:txBody>
          <a:bodyPr>
            <a:normAutofit fontScale="32500" lnSpcReduction="20000"/>
          </a:bodyPr>
          <a:lstStyle/>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sz="5500" dirty="0"/>
          </a:p>
          <a:p>
            <a:pPr marL="0" indent="0">
              <a:buNone/>
            </a:pPr>
            <a:endParaRPr lang="en-US" sz="6000" b="1" dirty="0"/>
          </a:p>
          <a:p>
            <a:pPr marL="0" indent="0">
              <a:buNone/>
            </a:pPr>
            <a:r>
              <a:rPr lang="en-US" sz="6000" b="1" dirty="0"/>
              <a:t>IOT Concept:</a:t>
            </a:r>
          </a:p>
          <a:p>
            <a:pPr marL="0" indent="0">
              <a:buNone/>
            </a:pPr>
            <a:r>
              <a:rPr lang="en-US" sz="6000" dirty="0"/>
              <a:t>The Internet of Things (</a:t>
            </a:r>
            <a:r>
              <a:rPr lang="en-US" sz="6000" dirty="0" err="1"/>
              <a:t>IoT</a:t>
            </a:r>
            <a:r>
              <a:rPr lang="en-US" sz="6000" dirty="0"/>
              <a:t>) is a network of objects each embedded with sensors(things) which are connected to the Internet.</a:t>
            </a:r>
          </a:p>
          <a:p>
            <a:pPr marL="0" indent="0">
              <a:buNone/>
            </a:pPr>
            <a:endParaRPr lang="en-US" sz="6000" dirty="0"/>
          </a:p>
          <a:p>
            <a:pPr marL="0" indent="0">
              <a:buNone/>
            </a:pPr>
            <a:r>
              <a:rPr lang="en-US" sz="6000" dirty="0"/>
              <a:t>This concept is connecting any device with an on and off switch to the Internet. This includes everything from mobiles, air conditioners, headphones, wearable devices and almost anything. </a:t>
            </a:r>
          </a:p>
        </p:txBody>
      </p:sp>
      <p:pic>
        <p:nvPicPr>
          <p:cNvPr id="4" name="Picture 3"/>
          <p:cNvPicPr>
            <a:picLocks noChangeAspect="1"/>
          </p:cNvPicPr>
          <p:nvPr/>
        </p:nvPicPr>
        <p:blipFill>
          <a:blip r:embed="rId2"/>
          <a:stretch>
            <a:fillRect/>
          </a:stretch>
        </p:blipFill>
        <p:spPr>
          <a:xfrm>
            <a:off x="1649919" y="1600200"/>
            <a:ext cx="5844161" cy="2061173"/>
          </a:xfrm>
          <a:prstGeom prst="rect">
            <a:avLst/>
          </a:prstGeom>
        </p:spPr>
      </p:pic>
    </p:spTree>
    <p:extLst>
      <p:ext uri="{BB962C8B-B14F-4D97-AF65-F5344CB8AC3E}">
        <p14:creationId xmlns:p14="http://schemas.microsoft.com/office/powerpoint/2010/main" val="3075034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Outcomes</a:t>
            </a:r>
          </a:p>
        </p:txBody>
      </p:sp>
      <p:sp>
        <p:nvSpPr>
          <p:cNvPr id="3" name="Content Placeholder 2"/>
          <p:cNvSpPr>
            <a:spLocks noGrp="1"/>
          </p:cNvSpPr>
          <p:nvPr>
            <p:ph idx="1"/>
          </p:nvPr>
        </p:nvSpPr>
        <p:spPr/>
        <p:txBody>
          <a:bodyPr/>
          <a:lstStyle/>
          <a:p>
            <a:r>
              <a:rPr lang="en-US" b="1" dirty="0"/>
              <a:t>LO2:</a:t>
            </a:r>
            <a:r>
              <a:rPr lang="en-US" dirty="0"/>
              <a:t> Evaluate the </a:t>
            </a:r>
            <a:r>
              <a:rPr lang="en-US" dirty="0">
                <a:solidFill>
                  <a:srgbClr val="FF0000"/>
                </a:solidFill>
              </a:rPr>
              <a:t>information systems strategies </a:t>
            </a:r>
            <a:r>
              <a:rPr lang="en-US" dirty="0"/>
              <a:t>to </a:t>
            </a:r>
            <a:r>
              <a:rPr lang="en-US" dirty="0">
                <a:solidFill>
                  <a:srgbClr val="FF0000"/>
                </a:solidFill>
              </a:rPr>
              <a:t>achieve organizational goals</a:t>
            </a:r>
          </a:p>
        </p:txBody>
      </p:sp>
      <p:sp>
        <p:nvSpPr>
          <p:cNvPr id="4" name="Slide Number Placeholder 3"/>
          <p:cNvSpPr>
            <a:spLocks noGrp="1"/>
          </p:cNvSpPr>
          <p:nvPr>
            <p:ph type="sldNum" sz="quarter" idx="12"/>
          </p:nvPr>
        </p:nvSpPr>
        <p:spPr/>
        <p:txBody>
          <a:bodyPr/>
          <a:lstStyle/>
          <a:p>
            <a:fld id="{51A71D3D-F011-47C0-9290-685F7D9F6412}" type="slidenum">
              <a:rPr lang="en-US" smtClean="0"/>
              <a:t>3</a:t>
            </a:fld>
            <a:endParaRPr lang="en-US"/>
          </a:p>
        </p:txBody>
      </p:sp>
    </p:spTree>
    <p:extLst>
      <p:ext uri="{BB962C8B-B14F-4D97-AF65-F5344CB8AC3E}">
        <p14:creationId xmlns:p14="http://schemas.microsoft.com/office/powerpoint/2010/main" val="141073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IoT (Internet of Things) Systems </a:t>
            </a:r>
            <a:r>
              <a:rPr lang="en-US" sz="3600" b="1" dirty="0"/>
              <a:t>Cont.</a:t>
            </a:r>
          </a:p>
        </p:txBody>
      </p:sp>
      <p:sp>
        <p:nvSpPr>
          <p:cNvPr id="3" name="Content Placeholder 2"/>
          <p:cNvSpPr>
            <a:spLocks noGrp="1"/>
          </p:cNvSpPr>
          <p:nvPr>
            <p:ph idx="1"/>
          </p:nvPr>
        </p:nvSpPr>
        <p:spPr>
          <a:xfrm>
            <a:off x="457200" y="1600200"/>
            <a:ext cx="8229600" cy="4953000"/>
          </a:xfrm>
        </p:spPr>
        <p:txBody>
          <a:bodyPr>
            <a:normAutofit/>
          </a:bodyPr>
          <a:lstStyle/>
          <a:p>
            <a:pPr marL="0" indent="0">
              <a:buNone/>
            </a:pPr>
            <a:r>
              <a:rPr lang="en-US" sz="3400" dirty="0"/>
              <a:t>Without IoT…</a:t>
            </a:r>
          </a:p>
          <a:p>
            <a:pPr marL="0" indent="0">
              <a:buNone/>
            </a:pPr>
            <a:endParaRPr lang="en-US" sz="3400" dirty="0"/>
          </a:p>
          <a:p>
            <a:pPr marL="0" indent="0">
              <a:buNone/>
            </a:pPr>
            <a:endParaRPr lang="en-US" sz="3400" dirty="0"/>
          </a:p>
          <a:p>
            <a:pPr marL="0" indent="0">
              <a:buNone/>
            </a:pPr>
            <a:endParaRPr lang="en-US" sz="3400" dirty="0"/>
          </a:p>
          <a:p>
            <a:pPr marL="0" indent="0">
              <a:buNone/>
            </a:pPr>
            <a:r>
              <a:rPr lang="en-US" sz="3400" dirty="0"/>
              <a:t>With IoT…</a:t>
            </a:r>
          </a:p>
          <a:p>
            <a:pPr marL="0" indent="0">
              <a:buNone/>
            </a:pPr>
            <a:endParaRPr lang="en-US" sz="3400" dirty="0"/>
          </a:p>
        </p:txBody>
      </p:sp>
      <p:grpSp>
        <p:nvGrpSpPr>
          <p:cNvPr id="10" name="Group 9"/>
          <p:cNvGrpSpPr/>
          <p:nvPr/>
        </p:nvGrpSpPr>
        <p:grpSpPr>
          <a:xfrm>
            <a:off x="3118530" y="1664153"/>
            <a:ext cx="4165883" cy="1392072"/>
            <a:chOff x="252381" y="2252519"/>
            <a:chExt cx="4331931" cy="1392072"/>
          </a:xfrm>
        </p:grpSpPr>
        <p:pic>
          <p:nvPicPr>
            <p:cNvPr id="5" name="Picture 4"/>
            <p:cNvPicPr>
              <a:picLocks noChangeAspect="1"/>
            </p:cNvPicPr>
            <p:nvPr/>
          </p:nvPicPr>
          <p:blipFill>
            <a:blip r:embed="rId2"/>
            <a:stretch>
              <a:fillRect/>
            </a:stretch>
          </p:blipFill>
          <p:spPr>
            <a:xfrm>
              <a:off x="252381" y="2272991"/>
              <a:ext cx="2981970" cy="1371600"/>
            </a:xfrm>
            <a:prstGeom prst="rect">
              <a:avLst/>
            </a:prstGeom>
          </p:spPr>
        </p:pic>
        <p:pic>
          <p:nvPicPr>
            <p:cNvPr id="7" name="Picture 6"/>
            <p:cNvPicPr>
              <a:picLocks noChangeAspect="1"/>
            </p:cNvPicPr>
            <p:nvPr/>
          </p:nvPicPr>
          <p:blipFill>
            <a:blip r:embed="rId3"/>
            <a:stretch>
              <a:fillRect/>
            </a:stretch>
          </p:blipFill>
          <p:spPr>
            <a:xfrm>
              <a:off x="3254823" y="2252519"/>
              <a:ext cx="1329489" cy="1371600"/>
            </a:xfrm>
            <a:prstGeom prst="rect">
              <a:avLst/>
            </a:prstGeom>
          </p:spPr>
        </p:pic>
        <p:cxnSp>
          <p:nvCxnSpPr>
            <p:cNvPr id="9" name="Straight Arrow Connector 8"/>
            <p:cNvCxnSpPr/>
            <p:nvPr/>
          </p:nvCxnSpPr>
          <p:spPr>
            <a:xfrm>
              <a:off x="2057400" y="2958791"/>
              <a:ext cx="10668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072047" y="3455504"/>
            <a:ext cx="5413486" cy="2992771"/>
            <a:chOff x="3587056" y="3814881"/>
            <a:chExt cx="5327050" cy="2992771"/>
          </a:xfrm>
        </p:grpSpPr>
        <p:pic>
          <p:nvPicPr>
            <p:cNvPr id="12" name="Picture 11"/>
            <p:cNvPicPr>
              <a:picLocks noChangeAspect="1"/>
            </p:cNvPicPr>
            <p:nvPr/>
          </p:nvPicPr>
          <p:blipFill>
            <a:blip r:embed="rId2"/>
            <a:stretch>
              <a:fillRect/>
            </a:stretch>
          </p:blipFill>
          <p:spPr>
            <a:xfrm>
              <a:off x="3587056" y="3814881"/>
              <a:ext cx="2654921" cy="1621171"/>
            </a:xfrm>
            <a:prstGeom prst="rect">
              <a:avLst/>
            </a:prstGeom>
          </p:spPr>
        </p:pic>
        <p:pic>
          <p:nvPicPr>
            <p:cNvPr id="13" name="Picture 12"/>
            <p:cNvPicPr>
              <a:picLocks noChangeAspect="1"/>
            </p:cNvPicPr>
            <p:nvPr/>
          </p:nvPicPr>
          <p:blipFill>
            <a:blip r:embed="rId3"/>
            <a:stretch>
              <a:fillRect/>
            </a:stretch>
          </p:blipFill>
          <p:spPr>
            <a:xfrm>
              <a:off x="7584617" y="3873559"/>
              <a:ext cx="1329489" cy="1371600"/>
            </a:xfrm>
            <a:prstGeom prst="rect">
              <a:avLst/>
            </a:prstGeom>
          </p:spPr>
        </p:pic>
        <p:cxnSp>
          <p:nvCxnSpPr>
            <p:cNvPr id="14" name="Straight Arrow Connector 13"/>
            <p:cNvCxnSpPr/>
            <p:nvPr/>
          </p:nvCxnSpPr>
          <p:spPr>
            <a:xfrm>
              <a:off x="5387480" y="4724400"/>
              <a:ext cx="19452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955915" y="5436052"/>
              <a:ext cx="1329489" cy="1371600"/>
            </a:xfrm>
            <a:prstGeom prst="rect">
              <a:avLst/>
            </a:prstGeom>
          </p:spPr>
        </p:pic>
        <p:cxnSp>
          <p:nvCxnSpPr>
            <p:cNvPr id="17" name="Straight Arrow Connector 16"/>
            <p:cNvCxnSpPr/>
            <p:nvPr/>
          </p:nvCxnSpPr>
          <p:spPr>
            <a:xfrm>
              <a:off x="4983760" y="5292045"/>
              <a:ext cx="807440" cy="7256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332711" y="5245159"/>
              <a:ext cx="744489" cy="772580"/>
            </a:xfrm>
            <a:prstGeom prst="straightConnector1">
              <a:avLst/>
            </a:prstGeom>
            <a:ln>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780739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412" y="10236"/>
            <a:ext cx="8229600" cy="1143000"/>
          </a:xfrm>
        </p:spPr>
        <p:txBody>
          <a:bodyPr>
            <a:normAutofit/>
          </a:bodyPr>
          <a:lstStyle/>
          <a:p>
            <a:r>
              <a:rPr lang="en-US" b="1" dirty="0" err="1"/>
              <a:t>IoT</a:t>
            </a:r>
            <a:r>
              <a:rPr lang="en-US" b="1" dirty="0"/>
              <a:t> (Internet of Things) Systems </a:t>
            </a:r>
            <a:r>
              <a:rPr lang="en-US" sz="3600" b="1" dirty="0"/>
              <a:t>Cont.</a:t>
            </a:r>
          </a:p>
        </p:txBody>
      </p:sp>
      <p:sp>
        <p:nvSpPr>
          <p:cNvPr id="6" name="Content Placeholder 5"/>
          <p:cNvSpPr>
            <a:spLocks noGrp="1"/>
          </p:cNvSpPr>
          <p:nvPr>
            <p:ph idx="1"/>
          </p:nvPr>
        </p:nvSpPr>
        <p:spPr>
          <a:xfrm>
            <a:off x="228600" y="990600"/>
            <a:ext cx="8915400" cy="5867400"/>
          </a:xfrm>
        </p:spPr>
        <p:txBody>
          <a:bodyPr>
            <a:normAutofit fontScale="70000" lnSpcReduction="20000"/>
          </a:bodyPr>
          <a:lstStyle/>
          <a:p>
            <a:pPr marL="0" indent="0">
              <a:buNone/>
            </a:pPr>
            <a:r>
              <a:rPr lang="en-US" dirty="0" err="1"/>
              <a:t>IoT</a:t>
            </a:r>
            <a:r>
              <a:rPr lang="en-US" dirty="0"/>
              <a:t> makes anything “</a:t>
            </a:r>
            <a:r>
              <a:rPr lang="en-US" b="1" dirty="0"/>
              <a:t>SMART</a:t>
            </a:r>
            <a:r>
              <a:rPr lang="en-US" dirty="0"/>
              <a:t>” enhancing every aspect of life with the power of data collection (through sensors), AI algorithms and networks. </a:t>
            </a:r>
          </a:p>
          <a:p>
            <a:pPr marL="0" indent="0">
              <a:buNone/>
            </a:pPr>
            <a:endParaRPr lang="en-US" sz="2600" dirty="0"/>
          </a:p>
          <a:p>
            <a:pPr marL="0" indent="0">
              <a:buNone/>
            </a:pPr>
            <a:r>
              <a:rPr lang="en-US" sz="2600" dirty="0"/>
              <a:t>Ex: </a:t>
            </a:r>
          </a:p>
          <a:p>
            <a:pPr marL="0" indent="0">
              <a:buNone/>
            </a:pPr>
            <a:r>
              <a:rPr lang="en-US" sz="2600" dirty="0"/>
              <a:t>Sensors connected to your refrigerator and cabinets</a:t>
            </a:r>
          </a:p>
          <a:p>
            <a:pPr marL="0" indent="0">
              <a:buNone/>
            </a:pPr>
            <a:r>
              <a:rPr lang="en-US" sz="2600" dirty="0"/>
              <a:t>detect when milk and your favorite cereal run low, then</a:t>
            </a:r>
          </a:p>
          <a:p>
            <a:pPr marL="0" indent="0">
              <a:buNone/>
            </a:pPr>
            <a:r>
              <a:rPr lang="en-US" sz="2600" dirty="0"/>
              <a:t>automatically place an order with your preferred grocer.</a:t>
            </a:r>
          </a:p>
          <a:p>
            <a:pPr marL="0" indent="0" algn="r">
              <a:buNone/>
            </a:pPr>
            <a:r>
              <a:rPr lang="en-US" sz="2600" dirty="0"/>
              <a:t>			</a:t>
            </a:r>
          </a:p>
          <a:p>
            <a:pPr marL="0" indent="0" algn="r">
              <a:buNone/>
            </a:pPr>
            <a:r>
              <a:rPr lang="en-US" sz="2600" dirty="0"/>
              <a:t>			Sensors such as heart rate monitors, blood pressure 				monitors, implant in your body, track you and when it 				breaches the risk level analyze and diagnose the  		 			critical condition, automatically send details to your 			doctor and the ambulance come to pick you to the hospital. </a:t>
            </a:r>
          </a:p>
          <a:p>
            <a:pPr marL="0" indent="0">
              <a:buNone/>
            </a:pPr>
            <a:endParaRPr lang="en-US" sz="2800" dirty="0"/>
          </a:p>
          <a:p>
            <a:pPr marL="0" indent="0">
              <a:buNone/>
            </a:pPr>
            <a:endParaRPr lang="en-US" sz="2800" dirty="0"/>
          </a:p>
          <a:p>
            <a:pPr marL="0" indent="0">
              <a:buNone/>
            </a:pPr>
            <a:r>
              <a:rPr lang="en-US" sz="2600" dirty="0" err="1"/>
              <a:t>IoT</a:t>
            </a:r>
            <a:r>
              <a:rPr lang="en-US" sz="2600" dirty="0"/>
              <a:t> systems have applications across industries through their unique flexibility and ability to be suitable in any environment.</a:t>
            </a:r>
          </a:p>
          <a:p>
            <a:pPr marL="0" indent="0">
              <a:buNone/>
            </a:pPr>
            <a:r>
              <a:rPr lang="en-US" sz="2600" dirty="0"/>
              <a:t>Ex:           Transportation and logistics , Healthcare, Agriculture, </a:t>
            </a:r>
          </a:p>
          <a:p>
            <a:pPr marL="0" indent="0">
              <a:buNone/>
            </a:pPr>
            <a:r>
              <a:rPr lang="en-US" sz="2600" dirty="0"/>
              <a:t>	Smart environment (home, office, plant), Personal and social, </a:t>
            </a:r>
          </a:p>
          <a:p>
            <a:pPr marL="0" indent="0">
              <a:buNone/>
            </a:pPr>
            <a:r>
              <a:rPr lang="en-US" sz="2600" dirty="0"/>
              <a:t>	Energy and power </a:t>
            </a:r>
          </a:p>
        </p:txBody>
      </p:sp>
      <p:pic>
        <p:nvPicPr>
          <p:cNvPr id="3" name="Picture 2"/>
          <p:cNvPicPr>
            <a:picLocks noChangeAspect="1"/>
          </p:cNvPicPr>
          <p:nvPr/>
        </p:nvPicPr>
        <p:blipFill>
          <a:blip r:embed="rId2"/>
          <a:stretch>
            <a:fillRect/>
          </a:stretch>
        </p:blipFill>
        <p:spPr>
          <a:xfrm>
            <a:off x="6328012" y="1652134"/>
            <a:ext cx="2286000" cy="1568989"/>
          </a:xfrm>
          <a:prstGeom prst="rect">
            <a:avLst/>
          </a:prstGeom>
        </p:spPr>
      </p:pic>
      <p:pic>
        <p:nvPicPr>
          <p:cNvPr id="4" name="Picture 3"/>
          <p:cNvPicPr>
            <a:picLocks noChangeAspect="1"/>
          </p:cNvPicPr>
          <p:nvPr/>
        </p:nvPicPr>
        <p:blipFill>
          <a:blip r:embed="rId3"/>
          <a:stretch>
            <a:fillRect/>
          </a:stretch>
        </p:blipFill>
        <p:spPr>
          <a:xfrm>
            <a:off x="384412" y="3199208"/>
            <a:ext cx="2892188" cy="1854773"/>
          </a:xfrm>
          <a:prstGeom prst="rect">
            <a:avLst/>
          </a:prstGeom>
        </p:spPr>
      </p:pic>
    </p:spTree>
    <p:extLst>
      <p:ext uri="{BB962C8B-B14F-4D97-AF65-F5344CB8AC3E}">
        <p14:creationId xmlns:p14="http://schemas.microsoft.com/office/powerpoint/2010/main" val="3680586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1978622" y="2781119"/>
            <a:ext cx="4874333" cy="40768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b="1" dirty="0"/>
              <a:t>BI(Business Intelligence) Systems</a:t>
            </a:r>
          </a:p>
        </p:txBody>
      </p:sp>
      <p:sp>
        <p:nvSpPr>
          <p:cNvPr id="3" name="Content Placeholder 2"/>
          <p:cNvSpPr>
            <a:spLocks noGrp="1"/>
          </p:cNvSpPr>
          <p:nvPr>
            <p:ph idx="1"/>
          </p:nvPr>
        </p:nvSpPr>
        <p:spPr>
          <a:xfrm>
            <a:off x="457200" y="1600200"/>
            <a:ext cx="8229600" cy="5029200"/>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Rectangle 3"/>
          <p:cNvSpPr/>
          <p:nvPr/>
        </p:nvSpPr>
        <p:spPr>
          <a:xfrm>
            <a:off x="1814822" y="1438118"/>
            <a:ext cx="1524000" cy="1015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Data</a:t>
            </a:r>
          </a:p>
        </p:txBody>
      </p:sp>
      <p:sp>
        <p:nvSpPr>
          <p:cNvPr id="6" name="Oval 5"/>
          <p:cNvSpPr/>
          <p:nvPr/>
        </p:nvSpPr>
        <p:spPr>
          <a:xfrm>
            <a:off x="3300722" y="3657600"/>
            <a:ext cx="19050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Intelligence/ Knowledge</a:t>
            </a:r>
          </a:p>
        </p:txBody>
      </p:sp>
      <p:sp>
        <p:nvSpPr>
          <p:cNvPr id="7" name="Rounded Rectangle 6"/>
          <p:cNvSpPr/>
          <p:nvPr/>
        </p:nvSpPr>
        <p:spPr>
          <a:xfrm>
            <a:off x="5246383" y="1358636"/>
            <a:ext cx="1524000" cy="1015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Information</a:t>
            </a:r>
          </a:p>
        </p:txBody>
      </p:sp>
      <p:cxnSp>
        <p:nvCxnSpPr>
          <p:cNvPr id="9" name="Straight Arrow Connector 8"/>
          <p:cNvCxnSpPr/>
          <p:nvPr/>
        </p:nvCxnSpPr>
        <p:spPr>
          <a:xfrm>
            <a:off x="2904022" y="2636044"/>
            <a:ext cx="827961" cy="102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43695" y="2393033"/>
            <a:ext cx="770346" cy="124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81400" y="1945800"/>
            <a:ext cx="1624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2"/>
          <a:stretch>
            <a:fillRect/>
          </a:stretch>
        </p:blipFill>
        <p:spPr>
          <a:xfrm>
            <a:off x="5713363" y="3827099"/>
            <a:ext cx="2282872" cy="1688101"/>
          </a:xfrm>
          <a:prstGeom prst="rect">
            <a:avLst/>
          </a:prstGeom>
        </p:spPr>
      </p:pic>
      <p:sp>
        <p:nvSpPr>
          <p:cNvPr id="30" name="TextBox 29"/>
          <p:cNvSpPr txBox="1"/>
          <p:nvPr/>
        </p:nvSpPr>
        <p:spPr>
          <a:xfrm>
            <a:off x="3810168" y="1261573"/>
            <a:ext cx="894284" cy="369332"/>
          </a:xfrm>
          <a:prstGeom prst="rect">
            <a:avLst/>
          </a:prstGeom>
          <a:noFill/>
        </p:spPr>
        <p:txBody>
          <a:bodyPr wrap="none" rtlCol="0">
            <a:spAutoFit/>
          </a:bodyPr>
          <a:lstStyle/>
          <a:p>
            <a:r>
              <a:rPr lang="en-US" i="1" dirty="0"/>
              <a:t>Process</a:t>
            </a:r>
          </a:p>
        </p:txBody>
      </p:sp>
      <p:pic>
        <p:nvPicPr>
          <p:cNvPr id="36" name="Picture 35"/>
          <p:cNvPicPr>
            <a:picLocks noChangeAspect="1"/>
          </p:cNvPicPr>
          <p:nvPr/>
        </p:nvPicPr>
        <p:blipFill>
          <a:blip r:embed="rId3"/>
          <a:stretch>
            <a:fillRect/>
          </a:stretch>
        </p:blipFill>
        <p:spPr>
          <a:xfrm>
            <a:off x="-49180" y="1230030"/>
            <a:ext cx="1587362" cy="2051565"/>
          </a:xfrm>
          <a:prstGeom prst="rect">
            <a:avLst/>
          </a:prstGeom>
        </p:spPr>
      </p:pic>
      <p:pic>
        <p:nvPicPr>
          <p:cNvPr id="37" name="Picture 36"/>
          <p:cNvPicPr>
            <a:picLocks noChangeAspect="1"/>
          </p:cNvPicPr>
          <p:nvPr/>
        </p:nvPicPr>
        <p:blipFill>
          <a:blip r:embed="rId4"/>
          <a:stretch>
            <a:fillRect/>
          </a:stretch>
        </p:blipFill>
        <p:spPr>
          <a:xfrm>
            <a:off x="7107594" y="1119642"/>
            <a:ext cx="2036406" cy="1661477"/>
          </a:xfrm>
          <a:prstGeom prst="rect">
            <a:avLst/>
          </a:prstGeom>
        </p:spPr>
      </p:pic>
      <p:sp>
        <p:nvSpPr>
          <p:cNvPr id="41" name="TextBox 40"/>
          <p:cNvSpPr txBox="1"/>
          <p:nvPr/>
        </p:nvSpPr>
        <p:spPr>
          <a:xfrm>
            <a:off x="3342121" y="3216692"/>
            <a:ext cx="2734126" cy="369332"/>
          </a:xfrm>
          <a:prstGeom prst="rect">
            <a:avLst/>
          </a:prstGeom>
          <a:noFill/>
        </p:spPr>
        <p:txBody>
          <a:bodyPr wrap="square" rtlCol="0">
            <a:spAutoFit/>
          </a:bodyPr>
          <a:lstStyle/>
          <a:p>
            <a:r>
              <a:rPr lang="en-US" i="1" dirty="0"/>
              <a:t>Business Analytics</a:t>
            </a:r>
          </a:p>
        </p:txBody>
      </p:sp>
      <p:sp>
        <p:nvSpPr>
          <p:cNvPr id="18" name="TextBox 17"/>
          <p:cNvSpPr txBox="1"/>
          <p:nvPr/>
        </p:nvSpPr>
        <p:spPr>
          <a:xfrm>
            <a:off x="0" y="3177284"/>
            <a:ext cx="1749903" cy="923330"/>
          </a:xfrm>
          <a:prstGeom prst="rect">
            <a:avLst/>
          </a:prstGeom>
          <a:noFill/>
        </p:spPr>
        <p:txBody>
          <a:bodyPr wrap="none" rtlCol="0">
            <a:spAutoFit/>
          </a:bodyPr>
          <a:lstStyle/>
          <a:p>
            <a:r>
              <a:rPr lang="en-US" dirty="0"/>
              <a:t>Facts</a:t>
            </a:r>
          </a:p>
          <a:p>
            <a:r>
              <a:rPr lang="en-US" i="1" dirty="0">
                <a:solidFill>
                  <a:srgbClr val="00B050"/>
                </a:solidFill>
              </a:rPr>
              <a:t>Ex: Data in an </a:t>
            </a:r>
          </a:p>
          <a:p>
            <a:r>
              <a:rPr lang="en-US" i="1" dirty="0">
                <a:solidFill>
                  <a:srgbClr val="00B050"/>
                </a:solidFill>
              </a:rPr>
              <a:t>Application form</a:t>
            </a:r>
          </a:p>
        </p:txBody>
      </p:sp>
      <p:sp>
        <p:nvSpPr>
          <p:cNvPr id="19" name="TextBox 18"/>
          <p:cNvSpPr txBox="1"/>
          <p:nvPr/>
        </p:nvSpPr>
        <p:spPr>
          <a:xfrm>
            <a:off x="6727180" y="1964601"/>
            <a:ext cx="2515476" cy="1200329"/>
          </a:xfrm>
          <a:prstGeom prst="rect">
            <a:avLst/>
          </a:prstGeom>
          <a:noFill/>
        </p:spPr>
        <p:txBody>
          <a:bodyPr wrap="square" rtlCol="0">
            <a:spAutoFit/>
          </a:bodyPr>
          <a:lstStyle/>
          <a:p>
            <a:r>
              <a:rPr lang="en-US" dirty="0"/>
              <a:t>meaningful and support </a:t>
            </a:r>
          </a:p>
          <a:p>
            <a:r>
              <a:rPr lang="en-US" dirty="0"/>
              <a:t>decision making</a:t>
            </a:r>
          </a:p>
          <a:p>
            <a:r>
              <a:rPr lang="en-US" i="1" dirty="0">
                <a:solidFill>
                  <a:srgbClr val="00B050"/>
                </a:solidFill>
              </a:rPr>
              <a:t>Ex: Reports with organized information</a:t>
            </a:r>
          </a:p>
        </p:txBody>
      </p:sp>
      <p:sp>
        <p:nvSpPr>
          <p:cNvPr id="20" name="TextBox 19"/>
          <p:cNvSpPr txBox="1"/>
          <p:nvPr/>
        </p:nvSpPr>
        <p:spPr>
          <a:xfrm>
            <a:off x="913069" y="4127595"/>
            <a:ext cx="2988812" cy="2862322"/>
          </a:xfrm>
          <a:prstGeom prst="rect">
            <a:avLst/>
          </a:prstGeom>
          <a:noFill/>
        </p:spPr>
        <p:txBody>
          <a:bodyPr wrap="square" rtlCol="0">
            <a:spAutoFit/>
          </a:bodyPr>
          <a:lstStyle/>
          <a:p>
            <a:r>
              <a:rPr lang="en-US" dirty="0"/>
              <a:t>more meaningful and predictable information to better decision making </a:t>
            </a:r>
          </a:p>
          <a:p>
            <a:r>
              <a:rPr lang="en-US" dirty="0"/>
              <a:t>(specially for strategic management for strategic planning)</a:t>
            </a:r>
          </a:p>
          <a:p>
            <a:r>
              <a:rPr lang="en-US" i="1" dirty="0">
                <a:solidFill>
                  <a:srgbClr val="00B050"/>
                </a:solidFill>
              </a:rPr>
              <a:t>Ex: Prediction on profitability of a product with existing and future market condition.</a:t>
            </a:r>
          </a:p>
          <a:p>
            <a:endParaRPr lang="en-US" dirty="0"/>
          </a:p>
        </p:txBody>
      </p:sp>
      <p:pic>
        <p:nvPicPr>
          <p:cNvPr id="28" name="Picture 27"/>
          <p:cNvPicPr>
            <a:picLocks noChangeAspect="1"/>
          </p:cNvPicPr>
          <p:nvPr/>
        </p:nvPicPr>
        <p:blipFill>
          <a:blip r:embed="rId5"/>
          <a:stretch>
            <a:fillRect/>
          </a:stretch>
        </p:blipFill>
        <p:spPr>
          <a:xfrm>
            <a:off x="3929160" y="5145087"/>
            <a:ext cx="2743200" cy="1666875"/>
          </a:xfrm>
          <a:prstGeom prst="rect">
            <a:avLst/>
          </a:prstGeom>
        </p:spPr>
      </p:pic>
      <p:sp>
        <p:nvSpPr>
          <p:cNvPr id="49" name="Right Arrow 48"/>
          <p:cNvSpPr/>
          <p:nvPr/>
        </p:nvSpPr>
        <p:spPr>
          <a:xfrm>
            <a:off x="6852956" y="5715000"/>
            <a:ext cx="8863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660984" y="5379803"/>
            <a:ext cx="1466256" cy="954107"/>
          </a:xfrm>
          <a:prstGeom prst="rect">
            <a:avLst/>
          </a:prstGeom>
          <a:noFill/>
        </p:spPr>
        <p:txBody>
          <a:bodyPr wrap="square" rtlCol="0">
            <a:spAutoFit/>
          </a:bodyPr>
          <a:lstStyle/>
          <a:p>
            <a:pPr algn="ctr"/>
            <a:r>
              <a:rPr lang="en-US" sz="2800" b="1" dirty="0"/>
              <a:t>BI </a:t>
            </a:r>
          </a:p>
          <a:p>
            <a:r>
              <a:rPr lang="en-US" sz="2800" b="1" dirty="0"/>
              <a:t>Systems</a:t>
            </a:r>
          </a:p>
        </p:txBody>
      </p:sp>
    </p:spTree>
    <p:extLst>
      <p:ext uri="{BB962C8B-B14F-4D97-AF65-F5344CB8AC3E}">
        <p14:creationId xmlns:p14="http://schemas.microsoft.com/office/powerpoint/2010/main" val="111190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BI(Business Intelligence) Systems </a:t>
            </a:r>
            <a:r>
              <a:rPr lang="en-US" sz="3600" b="1" dirty="0"/>
              <a:t>Cont.</a:t>
            </a:r>
          </a:p>
        </p:txBody>
      </p:sp>
      <p:sp>
        <p:nvSpPr>
          <p:cNvPr id="3" name="Content Placeholder 2"/>
          <p:cNvSpPr>
            <a:spLocks noGrp="1"/>
          </p:cNvSpPr>
          <p:nvPr>
            <p:ph idx="1"/>
          </p:nvPr>
        </p:nvSpPr>
        <p:spPr>
          <a:xfrm>
            <a:off x="457200" y="1600200"/>
            <a:ext cx="8458200" cy="5029200"/>
          </a:xfrm>
        </p:spPr>
        <p:txBody>
          <a:bodyPr>
            <a:normAutofit fontScale="92500" lnSpcReduction="20000"/>
          </a:bodyPr>
          <a:lstStyle/>
          <a:p>
            <a:r>
              <a:rPr lang="en-US" dirty="0"/>
              <a:t>BI systems analyze/mine organizations raw data and Information to reveal insights of the business and build intelligence to help a business make faster and more accurate decisions.</a:t>
            </a:r>
          </a:p>
          <a:p>
            <a:endParaRPr lang="en-US" dirty="0"/>
          </a:p>
          <a:p>
            <a:r>
              <a:rPr lang="en-US" dirty="0"/>
              <a:t>BI systems uses techniques such as data mining, statistics, online analytical processing, querying and reporting.</a:t>
            </a:r>
          </a:p>
          <a:p>
            <a:endParaRPr lang="en-US" dirty="0"/>
          </a:p>
          <a:p>
            <a:r>
              <a:rPr lang="en-US" dirty="0"/>
              <a:t>Integrate data/information from across the enterprise. (Big Data).</a:t>
            </a:r>
          </a:p>
          <a:p>
            <a:endParaRPr lang="en-US" dirty="0"/>
          </a:p>
          <a:p>
            <a:r>
              <a:rPr lang="en-US" dirty="0"/>
              <a:t>Illustrates business intelligence in the areas of customer profiling, customer support, market research, market segmentation, product profitability, statistical analysis, inventory and distribution analysis.</a:t>
            </a:r>
          </a:p>
          <a:p>
            <a:pPr marL="0" indent="0">
              <a:buNone/>
            </a:pPr>
            <a:endParaRPr lang="en-US" dirty="0"/>
          </a:p>
        </p:txBody>
      </p:sp>
    </p:spTree>
    <p:extLst>
      <p:ext uri="{BB962C8B-B14F-4D97-AF65-F5344CB8AC3E}">
        <p14:creationId xmlns:p14="http://schemas.microsoft.com/office/powerpoint/2010/main" val="529129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75" y="97115"/>
            <a:ext cx="8229600" cy="1143000"/>
          </a:xfrm>
        </p:spPr>
        <p:txBody>
          <a:bodyPr>
            <a:normAutofit fontScale="90000"/>
          </a:bodyPr>
          <a:lstStyle/>
          <a:p>
            <a:pPr algn="l"/>
            <a:r>
              <a:rPr lang="en-US" b="1" dirty="0"/>
              <a:t>BI(Business Intelligence) Systems </a:t>
            </a:r>
            <a:r>
              <a:rPr lang="en-US" sz="3600" b="1" dirty="0"/>
              <a:t>Cont.</a:t>
            </a:r>
            <a:br>
              <a:rPr lang="en-US" sz="3600" dirty="0"/>
            </a:br>
            <a:r>
              <a:rPr lang="en-US" sz="3600" dirty="0"/>
              <a:t>Existing systems:</a:t>
            </a:r>
          </a:p>
        </p:txBody>
      </p:sp>
      <p:sp>
        <p:nvSpPr>
          <p:cNvPr id="3" name="Content Placeholder 2"/>
          <p:cNvSpPr>
            <a:spLocks noGrp="1"/>
          </p:cNvSpPr>
          <p:nvPr>
            <p:ph idx="1"/>
          </p:nvPr>
        </p:nvSpPr>
        <p:spPr>
          <a:xfrm>
            <a:off x="457200" y="1600200"/>
            <a:ext cx="8458200" cy="5029200"/>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63857" y="1597925"/>
            <a:ext cx="4218633" cy="2278062"/>
          </a:xfrm>
          <a:prstGeom prst="rect">
            <a:avLst/>
          </a:prstGeom>
        </p:spPr>
      </p:pic>
      <p:pic>
        <p:nvPicPr>
          <p:cNvPr id="5" name="Picture 4"/>
          <p:cNvPicPr>
            <a:picLocks noChangeAspect="1"/>
          </p:cNvPicPr>
          <p:nvPr/>
        </p:nvPicPr>
        <p:blipFill>
          <a:blip r:embed="rId3"/>
          <a:stretch>
            <a:fillRect/>
          </a:stretch>
        </p:blipFill>
        <p:spPr>
          <a:xfrm>
            <a:off x="358625" y="4510476"/>
            <a:ext cx="4084362" cy="2128974"/>
          </a:xfrm>
          <a:prstGeom prst="rect">
            <a:avLst/>
          </a:prstGeom>
        </p:spPr>
      </p:pic>
      <p:grpSp>
        <p:nvGrpSpPr>
          <p:cNvPr id="18" name="Group 17"/>
          <p:cNvGrpSpPr/>
          <p:nvPr/>
        </p:nvGrpSpPr>
        <p:grpSpPr>
          <a:xfrm>
            <a:off x="5050626" y="4192773"/>
            <a:ext cx="3285695" cy="2527472"/>
            <a:chOff x="5050626" y="4192773"/>
            <a:chExt cx="3285695" cy="2527472"/>
          </a:xfrm>
        </p:grpSpPr>
        <p:pic>
          <p:nvPicPr>
            <p:cNvPr id="7" name="Picture 6"/>
            <p:cNvPicPr>
              <a:picLocks noChangeAspect="1"/>
            </p:cNvPicPr>
            <p:nvPr/>
          </p:nvPicPr>
          <p:blipFill>
            <a:blip r:embed="rId4"/>
            <a:stretch>
              <a:fillRect/>
            </a:stretch>
          </p:blipFill>
          <p:spPr>
            <a:xfrm>
              <a:off x="5133396" y="4553349"/>
              <a:ext cx="3202925" cy="1815790"/>
            </a:xfrm>
            <a:prstGeom prst="rect">
              <a:avLst/>
            </a:prstGeom>
          </p:spPr>
        </p:pic>
        <p:sp>
          <p:nvSpPr>
            <p:cNvPr id="12" name="TextBox 11"/>
            <p:cNvSpPr txBox="1"/>
            <p:nvPr/>
          </p:nvSpPr>
          <p:spPr>
            <a:xfrm>
              <a:off x="5050626" y="4192773"/>
              <a:ext cx="1577012" cy="461665"/>
            </a:xfrm>
            <a:prstGeom prst="rect">
              <a:avLst/>
            </a:prstGeom>
            <a:noFill/>
          </p:spPr>
          <p:txBody>
            <a:bodyPr wrap="square" rtlCol="0">
              <a:spAutoFit/>
            </a:bodyPr>
            <a:lstStyle/>
            <a:p>
              <a:r>
                <a:rPr lang="en-US" sz="2400" dirty="0"/>
                <a:t>SISENSE</a:t>
              </a:r>
            </a:p>
          </p:txBody>
        </p:sp>
        <p:sp>
          <p:nvSpPr>
            <p:cNvPr id="13" name="Rectangle 12"/>
            <p:cNvSpPr/>
            <p:nvPr/>
          </p:nvSpPr>
          <p:spPr>
            <a:xfrm>
              <a:off x="5109076" y="6412468"/>
              <a:ext cx="2118850" cy="307777"/>
            </a:xfrm>
            <a:prstGeom prst="rect">
              <a:avLst/>
            </a:prstGeom>
          </p:spPr>
          <p:txBody>
            <a:bodyPr wrap="none">
              <a:spAutoFit/>
            </a:bodyPr>
            <a:lstStyle/>
            <a:p>
              <a:r>
                <a:rPr lang="en-US" sz="1400" dirty="0"/>
                <a:t>https://www.sisense.com/</a:t>
              </a:r>
            </a:p>
          </p:txBody>
        </p:sp>
      </p:grpSp>
      <p:grpSp>
        <p:nvGrpSpPr>
          <p:cNvPr id="21" name="Group 20"/>
          <p:cNvGrpSpPr/>
          <p:nvPr/>
        </p:nvGrpSpPr>
        <p:grpSpPr>
          <a:xfrm>
            <a:off x="0" y="4118046"/>
            <a:ext cx="6324600" cy="2777701"/>
            <a:chOff x="0" y="4118046"/>
            <a:chExt cx="6324600" cy="2777701"/>
          </a:xfrm>
        </p:grpSpPr>
        <p:sp>
          <p:nvSpPr>
            <p:cNvPr id="14" name="Rectangle 13"/>
            <p:cNvSpPr/>
            <p:nvPr/>
          </p:nvSpPr>
          <p:spPr>
            <a:xfrm>
              <a:off x="292660" y="4118046"/>
              <a:ext cx="3315523" cy="461665"/>
            </a:xfrm>
            <a:prstGeom prst="rect">
              <a:avLst/>
            </a:prstGeom>
          </p:spPr>
          <p:txBody>
            <a:bodyPr wrap="none">
              <a:spAutoFit/>
            </a:bodyPr>
            <a:lstStyle/>
            <a:p>
              <a:pPr fontAlgn="base"/>
              <a:r>
                <a:rPr lang="en-US" sz="2400" dirty="0"/>
                <a:t>SAP Business Intelligence</a:t>
              </a:r>
            </a:p>
          </p:txBody>
        </p:sp>
        <p:sp>
          <p:nvSpPr>
            <p:cNvPr id="15" name="Rectangle 14"/>
            <p:cNvSpPr/>
            <p:nvPr/>
          </p:nvSpPr>
          <p:spPr>
            <a:xfrm>
              <a:off x="0" y="6587970"/>
              <a:ext cx="6324600" cy="307777"/>
            </a:xfrm>
            <a:prstGeom prst="rect">
              <a:avLst/>
            </a:prstGeom>
          </p:spPr>
          <p:txBody>
            <a:bodyPr wrap="square">
              <a:spAutoFit/>
            </a:bodyPr>
            <a:lstStyle/>
            <a:p>
              <a:r>
                <a:rPr lang="en-US" sz="1400" dirty="0"/>
                <a:t>http://www.sap.com/pc/analytics/business-intelligence.html</a:t>
              </a:r>
            </a:p>
          </p:txBody>
        </p:sp>
      </p:grpSp>
      <p:grpSp>
        <p:nvGrpSpPr>
          <p:cNvPr id="20" name="Group 19"/>
          <p:cNvGrpSpPr/>
          <p:nvPr/>
        </p:nvGrpSpPr>
        <p:grpSpPr>
          <a:xfrm>
            <a:off x="195071" y="1336828"/>
            <a:ext cx="2387064" cy="2704749"/>
            <a:chOff x="195071" y="1336828"/>
            <a:chExt cx="2387064" cy="2704749"/>
          </a:xfrm>
        </p:grpSpPr>
        <p:sp>
          <p:nvSpPr>
            <p:cNvPr id="8" name="TextBox 7"/>
            <p:cNvSpPr txBox="1"/>
            <p:nvPr/>
          </p:nvSpPr>
          <p:spPr>
            <a:xfrm>
              <a:off x="236561" y="1336828"/>
              <a:ext cx="1316386" cy="461665"/>
            </a:xfrm>
            <a:prstGeom prst="rect">
              <a:avLst/>
            </a:prstGeom>
            <a:noFill/>
          </p:spPr>
          <p:txBody>
            <a:bodyPr wrap="none" rtlCol="0">
              <a:spAutoFit/>
            </a:bodyPr>
            <a:lstStyle/>
            <a:p>
              <a:r>
                <a:rPr lang="en-US" sz="2400" dirty="0"/>
                <a:t>Yellowfin</a:t>
              </a:r>
            </a:p>
          </p:txBody>
        </p:sp>
        <p:sp>
          <p:nvSpPr>
            <p:cNvPr id="16" name="Rectangle 15"/>
            <p:cNvSpPr/>
            <p:nvPr/>
          </p:nvSpPr>
          <p:spPr>
            <a:xfrm>
              <a:off x="195071" y="3733800"/>
              <a:ext cx="2387064" cy="307777"/>
            </a:xfrm>
            <a:prstGeom prst="rect">
              <a:avLst/>
            </a:prstGeom>
          </p:spPr>
          <p:txBody>
            <a:bodyPr wrap="none">
              <a:spAutoFit/>
            </a:bodyPr>
            <a:lstStyle/>
            <a:p>
              <a:r>
                <a:rPr lang="en-US" sz="1400" dirty="0"/>
                <a:t>https://www.yellowfinbi.com/</a:t>
              </a:r>
            </a:p>
          </p:txBody>
        </p:sp>
      </p:grpSp>
      <p:grpSp>
        <p:nvGrpSpPr>
          <p:cNvPr id="19" name="Group 18"/>
          <p:cNvGrpSpPr/>
          <p:nvPr/>
        </p:nvGrpSpPr>
        <p:grpSpPr>
          <a:xfrm>
            <a:off x="4442987" y="1339205"/>
            <a:ext cx="4636953" cy="2776119"/>
            <a:chOff x="4442987" y="1339205"/>
            <a:chExt cx="4636953" cy="2776119"/>
          </a:xfrm>
        </p:grpSpPr>
        <p:sp>
          <p:nvSpPr>
            <p:cNvPr id="10" name="TextBox 9"/>
            <p:cNvSpPr txBox="1"/>
            <p:nvPr/>
          </p:nvSpPr>
          <p:spPr>
            <a:xfrm>
              <a:off x="4951800" y="1339205"/>
              <a:ext cx="3715441" cy="1200329"/>
            </a:xfrm>
            <a:prstGeom prst="rect">
              <a:avLst/>
            </a:prstGeom>
            <a:noFill/>
          </p:spPr>
          <p:txBody>
            <a:bodyPr wrap="none" rtlCol="0">
              <a:spAutoFit/>
            </a:bodyPr>
            <a:lstStyle/>
            <a:p>
              <a:r>
                <a:rPr lang="en-US" sz="2400" dirty="0"/>
                <a:t>Oracle Business Intelligence </a:t>
              </a:r>
            </a:p>
            <a:p>
              <a:r>
                <a:rPr lang="en-US" sz="2400" dirty="0"/>
                <a:t>Enterprise Edition OBIEE</a:t>
              </a:r>
            </a:p>
            <a:p>
              <a:endParaRPr lang="en-US" sz="2400" dirty="0"/>
            </a:p>
          </p:txBody>
        </p:sp>
        <p:pic>
          <p:nvPicPr>
            <p:cNvPr id="11" name="Picture 10"/>
            <p:cNvPicPr>
              <a:picLocks noChangeAspect="1"/>
            </p:cNvPicPr>
            <p:nvPr/>
          </p:nvPicPr>
          <p:blipFill>
            <a:blip r:embed="rId5"/>
            <a:stretch>
              <a:fillRect/>
            </a:stretch>
          </p:blipFill>
          <p:spPr>
            <a:xfrm>
              <a:off x="5120887" y="2138329"/>
              <a:ext cx="3095066" cy="1500904"/>
            </a:xfrm>
            <a:prstGeom prst="rect">
              <a:avLst/>
            </a:prstGeom>
          </p:spPr>
        </p:pic>
        <p:sp>
          <p:nvSpPr>
            <p:cNvPr id="17" name="Rectangle 16"/>
            <p:cNvSpPr/>
            <p:nvPr/>
          </p:nvSpPr>
          <p:spPr>
            <a:xfrm>
              <a:off x="4442987" y="3592104"/>
              <a:ext cx="4636953" cy="523220"/>
            </a:xfrm>
            <a:prstGeom prst="rect">
              <a:avLst/>
            </a:prstGeom>
          </p:spPr>
          <p:txBody>
            <a:bodyPr wrap="square">
              <a:spAutoFit/>
            </a:bodyPr>
            <a:lstStyle/>
            <a:p>
              <a:r>
                <a:rPr lang="en-US" sz="1400" dirty="0"/>
                <a:t>http://www.oracle.com/technetwork/middleware/bi-enterprise-edition/overview/index.html?ssSourceSiteId=opn</a:t>
              </a:r>
            </a:p>
          </p:txBody>
        </p:sp>
      </p:grpSp>
    </p:spTree>
    <p:extLst>
      <p:ext uri="{BB962C8B-B14F-4D97-AF65-F5344CB8AC3E}">
        <p14:creationId xmlns:p14="http://schemas.microsoft.com/office/powerpoint/2010/main" val="2081612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Technologies behind Modern Information Systems</a:t>
            </a:r>
          </a:p>
        </p:txBody>
      </p:sp>
      <p:sp>
        <p:nvSpPr>
          <p:cNvPr id="3" name="Content Placeholder 2"/>
          <p:cNvSpPr>
            <a:spLocks noGrp="1"/>
          </p:cNvSpPr>
          <p:nvPr>
            <p:ph idx="1"/>
          </p:nvPr>
        </p:nvSpPr>
        <p:spPr/>
        <p:txBody>
          <a:bodyPr>
            <a:normAutofit fontScale="77500" lnSpcReduction="20000"/>
          </a:bodyPr>
          <a:lstStyle/>
          <a:p>
            <a:r>
              <a:rPr lang="en-US" dirty="0"/>
              <a:t>Internet (WWW)</a:t>
            </a:r>
          </a:p>
          <a:p>
            <a:r>
              <a:rPr lang="en-US" dirty="0"/>
              <a:t>Mobile Technology</a:t>
            </a:r>
          </a:p>
          <a:p>
            <a:r>
              <a:rPr lang="en-US" dirty="0"/>
              <a:t>Sensor networks</a:t>
            </a:r>
          </a:p>
          <a:p>
            <a:r>
              <a:rPr lang="en-US" dirty="0"/>
              <a:t>Global Positioning Systems (GPS)</a:t>
            </a:r>
          </a:p>
          <a:p>
            <a:r>
              <a:rPr lang="en-US" dirty="0"/>
              <a:t>Cloud Computing and Virtual environments</a:t>
            </a:r>
          </a:p>
          <a:p>
            <a:r>
              <a:rPr lang="en-US" dirty="0"/>
              <a:t>Object tracking technologies Ex. RFID(Radio Frequency Identification) , NFC (Near Field Communication)</a:t>
            </a:r>
          </a:p>
          <a:p>
            <a:r>
              <a:rPr lang="en-US" dirty="0"/>
              <a:t>Wireless  communication</a:t>
            </a:r>
          </a:p>
          <a:p>
            <a:r>
              <a:rPr lang="en-US" dirty="0"/>
              <a:t>Artificial Intelligence (AI)</a:t>
            </a:r>
          </a:p>
          <a:p>
            <a:r>
              <a:rPr lang="en-US" dirty="0"/>
              <a:t>Distributed storage – Ex. Hadoop</a:t>
            </a:r>
          </a:p>
          <a:p>
            <a:r>
              <a:rPr lang="en-US" dirty="0"/>
              <a:t>Payment gateways (Credit card payment)</a:t>
            </a:r>
          </a:p>
          <a:p>
            <a:r>
              <a:rPr lang="en-US" dirty="0"/>
              <a:t>Web Services</a:t>
            </a:r>
          </a:p>
          <a:p>
            <a:endParaRPr lang="en-US" dirty="0"/>
          </a:p>
          <a:p>
            <a:endParaRPr lang="en-US" dirty="0"/>
          </a:p>
          <a:p>
            <a:endParaRPr lang="en-US" dirty="0"/>
          </a:p>
        </p:txBody>
      </p:sp>
    </p:spTree>
    <p:extLst>
      <p:ext uri="{BB962C8B-B14F-4D97-AF65-F5344CB8AC3E}">
        <p14:creationId xmlns:p14="http://schemas.microsoft.com/office/powerpoint/2010/main" val="2906086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Data Management within Information Systems Context</a:t>
            </a:r>
          </a:p>
        </p:txBody>
      </p:sp>
      <p:sp>
        <p:nvSpPr>
          <p:cNvPr id="3" name="Content Placeholder 2"/>
          <p:cNvSpPr>
            <a:spLocks noGrp="1"/>
          </p:cNvSpPr>
          <p:nvPr>
            <p:ph idx="1"/>
          </p:nvPr>
        </p:nvSpPr>
        <p:spPr>
          <a:xfrm>
            <a:off x="457200" y="1600200"/>
            <a:ext cx="8229600" cy="4953000"/>
          </a:xfrm>
        </p:spPr>
        <p:txBody>
          <a:bodyPr>
            <a:normAutofit/>
          </a:bodyPr>
          <a:lstStyle/>
          <a:p>
            <a:endParaRPr lang="en-US" b="1" dirty="0"/>
          </a:p>
          <a:p>
            <a:endParaRPr lang="en-US" b="1" dirty="0"/>
          </a:p>
          <a:p>
            <a:r>
              <a:rPr lang="en-US" b="1" dirty="0"/>
              <a:t>Data</a:t>
            </a:r>
            <a:r>
              <a:rPr lang="en-US" dirty="0"/>
              <a:t> is one of the important aspects of any kind of Information System. </a:t>
            </a:r>
          </a:p>
          <a:p>
            <a:r>
              <a:rPr lang="en-US" dirty="0"/>
              <a:t>Modeling and managing data is a fundamental requirement for a successful Information System.</a:t>
            </a:r>
          </a:p>
        </p:txBody>
      </p:sp>
    </p:spTree>
    <p:extLst>
      <p:ext uri="{BB962C8B-B14F-4D97-AF65-F5344CB8AC3E}">
        <p14:creationId xmlns:p14="http://schemas.microsoft.com/office/powerpoint/2010/main" val="3465992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a:t>
            </a:r>
          </a:p>
        </p:txBody>
      </p:sp>
      <p:sp>
        <p:nvSpPr>
          <p:cNvPr id="3" name="Content Placeholder 2"/>
          <p:cNvSpPr>
            <a:spLocks noGrp="1"/>
          </p:cNvSpPr>
          <p:nvPr>
            <p:ph idx="1"/>
          </p:nvPr>
        </p:nvSpPr>
        <p:spPr/>
        <p:txBody>
          <a:bodyPr/>
          <a:lstStyle/>
          <a:p>
            <a:r>
              <a:rPr lang="en-US" dirty="0"/>
              <a:t>K. C. Laudon and J.P. Laudon, “Management Information Systems: Managing the digital Firm”, INFORMATION SYSTEMS IN BUSINESS TODAY, 13</a:t>
            </a:r>
            <a:r>
              <a:rPr lang="en-US" baseline="30000" dirty="0"/>
              <a:t>th</a:t>
            </a:r>
            <a:r>
              <a:rPr lang="en-US" dirty="0"/>
              <a:t> Ed, 2014</a:t>
            </a:r>
          </a:p>
          <a:p>
            <a:endParaRPr lang="en-US" dirty="0"/>
          </a:p>
        </p:txBody>
      </p:sp>
      <p:sp>
        <p:nvSpPr>
          <p:cNvPr id="4" name="Slide Number Placeholder 3"/>
          <p:cNvSpPr>
            <a:spLocks noGrp="1"/>
          </p:cNvSpPr>
          <p:nvPr>
            <p:ph type="sldNum" sz="quarter" idx="12"/>
          </p:nvPr>
        </p:nvSpPr>
        <p:spPr/>
        <p:txBody>
          <a:bodyPr/>
          <a:lstStyle/>
          <a:p>
            <a:fld id="{51A71D3D-F011-47C0-9290-685F7D9F6412}" type="slidenum">
              <a:rPr lang="en-US" smtClean="0"/>
              <a:t>37</a:t>
            </a:fld>
            <a:endParaRPr lang="en-US"/>
          </a:p>
        </p:txBody>
      </p:sp>
      <p:pic>
        <p:nvPicPr>
          <p:cNvPr id="5" name="Picture 4"/>
          <p:cNvPicPr>
            <a:picLocks noChangeAspect="1"/>
          </p:cNvPicPr>
          <p:nvPr/>
        </p:nvPicPr>
        <p:blipFill>
          <a:blip r:embed="rId2"/>
          <a:stretch>
            <a:fillRect/>
          </a:stretch>
        </p:blipFill>
        <p:spPr>
          <a:xfrm>
            <a:off x="5486400" y="3478213"/>
            <a:ext cx="2698750" cy="2698750"/>
          </a:xfrm>
          <a:prstGeom prst="rect">
            <a:avLst/>
          </a:prstGeom>
        </p:spPr>
      </p:pic>
    </p:spTree>
    <p:extLst>
      <p:ext uri="{BB962C8B-B14F-4D97-AF65-F5344CB8AC3E}">
        <p14:creationId xmlns:p14="http://schemas.microsoft.com/office/powerpoint/2010/main" val="2688083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End of Lecture 03</a:t>
            </a:r>
          </a:p>
        </p:txBody>
      </p:sp>
      <p:sp>
        <p:nvSpPr>
          <p:cNvPr id="4" name="Slide Number Placeholder 3"/>
          <p:cNvSpPr>
            <a:spLocks noGrp="1"/>
          </p:cNvSpPr>
          <p:nvPr>
            <p:ph type="sldNum" sz="quarter" idx="12"/>
          </p:nvPr>
        </p:nvSpPr>
        <p:spPr/>
        <p:txBody>
          <a:bodyPr/>
          <a:lstStyle/>
          <a:p>
            <a:fld id="{51A71D3D-F011-47C0-9290-685F7D9F6412}" type="slidenum">
              <a:rPr lang="en-US" smtClean="0"/>
              <a:t>38</a:t>
            </a:fld>
            <a:endParaRPr lang="en-US"/>
          </a:p>
        </p:txBody>
      </p:sp>
      <p:pic>
        <p:nvPicPr>
          <p:cNvPr id="5" name="Picture 4"/>
          <p:cNvPicPr>
            <a:picLocks noChangeAspect="1"/>
          </p:cNvPicPr>
          <p:nvPr/>
        </p:nvPicPr>
        <p:blipFill>
          <a:blip r:embed="rId2"/>
          <a:stretch>
            <a:fillRect/>
          </a:stretch>
        </p:blipFill>
        <p:spPr>
          <a:xfrm>
            <a:off x="2438400" y="2245397"/>
            <a:ext cx="4267200" cy="3313355"/>
          </a:xfrm>
          <a:prstGeom prst="rect">
            <a:avLst/>
          </a:prstGeom>
        </p:spPr>
      </p:pic>
    </p:spTree>
    <p:extLst>
      <p:ext uri="{BB962C8B-B14F-4D97-AF65-F5344CB8AC3E}">
        <p14:creationId xmlns:p14="http://schemas.microsoft.com/office/powerpoint/2010/main" val="3979956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Next Lecture</a:t>
            </a:r>
          </a:p>
        </p:txBody>
      </p:sp>
      <p:sp>
        <p:nvSpPr>
          <p:cNvPr id="3" name="Content Placeholder 2"/>
          <p:cNvSpPr>
            <a:spLocks noGrp="1"/>
          </p:cNvSpPr>
          <p:nvPr>
            <p:ph idx="1"/>
          </p:nvPr>
        </p:nvSpPr>
        <p:spPr/>
        <p:txBody>
          <a:bodyPr/>
          <a:lstStyle/>
          <a:p>
            <a:r>
              <a:rPr lang="en-US" dirty="0"/>
              <a:t>Data Modeling </a:t>
            </a:r>
          </a:p>
          <a:p>
            <a:r>
              <a:rPr lang="en-US" dirty="0"/>
              <a:t>(Introduction to Database and DBMS)</a:t>
            </a:r>
          </a:p>
          <a:p>
            <a:endParaRPr lang="en-US" dirty="0"/>
          </a:p>
        </p:txBody>
      </p:sp>
      <p:sp>
        <p:nvSpPr>
          <p:cNvPr id="4" name="Slide Number Placeholder 3"/>
          <p:cNvSpPr>
            <a:spLocks noGrp="1"/>
          </p:cNvSpPr>
          <p:nvPr>
            <p:ph type="sldNum" sz="quarter" idx="12"/>
          </p:nvPr>
        </p:nvSpPr>
        <p:spPr/>
        <p:txBody>
          <a:bodyPr/>
          <a:lstStyle/>
          <a:p>
            <a:fld id="{51A71D3D-F011-47C0-9290-685F7D9F6412}" type="slidenum">
              <a:rPr lang="en-US" smtClean="0"/>
              <a:t>39</a:t>
            </a:fld>
            <a:endParaRPr lang="en-US"/>
          </a:p>
        </p:txBody>
      </p:sp>
      <p:pic>
        <p:nvPicPr>
          <p:cNvPr id="6" name="Picture 5"/>
          <p:cNvPicPr>
            <a:picLocks noChangeAspect="1"/>
          </p:cNvPicPr>
          <p:nvPr/>
        </p:nvPicPr>
        <p:blipFill>
          <a:blip r:embed="rId2"/>
          <a:stretch>
            <a:fillRect/>
          </a:stretch>
        </p:blipFill>
        <p:spPr>
          <a:xfrm>
            <a:off x="4572000" y="3200400"/>
            <a:ext cx="4096537" cy="2468562"/>
          </a:xfrm>
          <a:prstGeom prst="rect">
            <a:avLst/>
          </a:prstGeom>
        </p:spPr>
      </p:pic>
    </p:spTree>
    <p:extLst>
      <p:ext uri="{BB962C8B-B14F-4D97-AF65-F5344CB8AC3E}">
        <p14:creationId xmlns:p14="http://schemas.microsoft.com/office/powerpoint/2010/main" val="515165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Session Objectives</a:t>
            </a:r>
          </a:p>
        </p:txBody>
      </p:sp>
      <p:sp>
        <p:nvSpPr>
          <p:cNvPr id="3" name="Content Placeholder 2"/>
          <p:cNvSpPr>
            <a:spLocks noGrp="1"/>
          </p:cNvSpPr>
          <p:nvPr>
            <p:ph idx="1"/>
          </p:nvPr>
        </p:nvSpPr>
        <p:spPr/>
        <p:txBody>
          <a:bodyPr>
            <a:normAutofit/>
          </a:bodyPr>
          <a:lstStyle/>
          <a:p>
            <a:pPr marL="0" indent="0">
              <a:buNone/>
            </a:pPr>
            <a:r>
              <a:rPr lang="en-US" dirty="0"/>
              <a:t>At the end of this session, you will be able to;</a:t>
            </a:r>
          </a:p>
          <a:p>
            <a:pPr marL="0" indent="0">
              <a:buNone/>
            </a:pPr>
            <a:endParaRPr lang="en-US" dirty="0"/>
          </a:p>
          <a:p>
            <a:r>
              <a:rPr lang="en-US" dirty="0"/>
              <a:t>Explain the evolution of Computing world.</a:t>
            </a:r>
          </a:p>
          <a:p>
            <a:r>
              <a:rPr lang="en-US" dirty="0"/>
              <a:t>Compare and contrast various modern Information Systems including Enterprise Systems.</a:t>
            </a:r>
          </a:p>
          <a:p>
            <a:r>
              <a:rPr lang="en-US" dirty="0"/>
              <a:t>Know what are real world examples for various modern IS.</a:t>
            </a:r>
          </a:p>
          <a:p>
            <a:r>
              <a:rPr lang="en-US" dirty="0"/>
              <a:t>Identify advanced technologies used in Modern IS.</a:t>
            </a:r>
          </a:p>
          <a:p>
            <a:endParaRPr lang="en-US" dirty="0"/>
          </a:p>
          <a:p>
            <a:endParaRPr lang="en-US" dirty="0"/>
          </a:p>
          <a:p>
            <a:endParaRPr lang="en-US" dirty="0"/>
          </a:p>
        </p:txBody>
      </p:sp>
    </p:spTree>
    <p:extLst>
      <p:ext uri="{BB962C8B-B14F-4D97-AF65-F5344CB8AC3E}">
        <p14:creationId xmlns:p14="http://schemas.microsoft.com/office/powerpoint/2010/main" val="18660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Evolution of Computing World</a:t>
            </a:r>
          </a:p>
        </p:txBody>
      </p:sp>
      <p:sp>
        <p:nvSpPr>
          <p:cNvPr id="3" name="Content Placeholder 2"/>
          <p:cNvSpPr>
            <a:spLocks noGrp="1"/>
          </p:cNvSpPr>
          <p:nvPr>
            <p:ph idx="1"/>
          </p:nvPr>
        </p:nvSpPr>
        <p:spPr>
          <a:xfrm>
            <a:off x="457200" y="1524000"/>
            <a:ext cx="8229600" cy="5181600"/>
          </a:xfrm>
        </p:spPr>
        <p:txBody>
          <a:bodyPr>
            <a:normAutofit fontScale="85000" lnSpcReduction="20000"/>
          </a:bodyPr>
          <a:lstStyle/>
          <a:p>
            <a:pPr marL="0" indent="0">
              <a:buNone/>
            </a:pPr>
            <a:r>
              <a:rPr lang="en-GB" b="1" dirty="0">
                <a:effectLst>
                  <a:outerShdw blurRad="38100" dist="38100" dir="2700000" algn="tl">
                    <a:srgbClr val="000000">
                      <a:alpha val="43137"/>
                    </a:srgbClr>
                  </a:outerShdw>
                </a:effectLst>
              </a:rPr>
              <a:t>Early computers:</a:t>
            </a:r>
            <a:r>
              <a:rPr lang="en-GB" dirty="0"/>
              <a:t> Computing in 1945 </a:t>
            </a:r>
          </a:p>
          <a:p>
            <a:pPr marL="514350" indent="-457200"/>
            <a:r>
              <a:rPr lang="en-GB" dirty="0"/>
              <a:t>Extremely difficult to use</a:t>
            </a:r>
          </a:p>
          <a:p>
            <a:pPr marL="514350" indent="-457200"/>
            <a:r>
              <a:rPr lang="en-GB" dirty="0"/>
              <a:t>Large &amp; expensive</a:t>
            </a:r>
          </a:p>
          <a:p>
            <a:pPr marL="514350" indent="-457200"/>
            <a:r>
              <a:rPr lang="en-GB" dirty="0"/>
              <a:t>Used by specialists for scientific calculations etc.</a:t>
            </a:r>
          </a:p>
          <a:p>
            <a:endParaRPr lang="en-GB" dirty="0"/>
          </a:p>
          <a:p>
            <a:endParaRPr lang="en-GB" dirty="0"/>
          </a:p>
          <a:p>
            <a:pPr marL="0" indent="0" algn="r">
              <a:buNone/>
            </a:pPr>
            <a:endParaRPr lang="en-GB" dirty="0"/>
          </a:p>
          <a:p>
            <a:pPr marL="0" indent="0" algn="r">
              <a:buNone/>
            </a:pPr>
            <a:endParaRPr lang="en-GB" sz="1700" dirty="0"/>
          </a:p>
          <a:p>
            <a:pPr marL="0" indent="0" algn="r">
              <a:buNone/>
            </a:pPr>
            <a:endParaRPr lang="en-GB" sz="1700" dirty="0"/>
          </a:p>
          <a:p>
            <a:pPr marL="0" indent="0" algn="r">
              <a:buNone/>
            </a:pPr>
            <a:endParaRPr lang="en-GB" sz="1700" dirty="0"/>
          </a:p>
          <a:p>
            <a:pPr marL="0" indent="0" algn="r">
              <a:buNone/>
            </a:pPr>
            <a:endParaRPr lang="en-GB" sz="1700" dirty="0"/>
          </a:p>
          <a:p>
            <a:pPr marL="0" indent="0" algn="r">
              <a:buNone/>
            </a:pPr>
            <a:endParaRPr lang="en-GB" sz="1700" dirty="0"/>
          </a:p>
          <a:p>
            <a:pPr marL="0" indent="0">
              <a:buNone/>
            </a:pPr>
            <a:r>
              <a:rPr lang="en-GB" sz="1700" dirty="0"/>
              <a:t>			Harvard Mark I</a:t>
            </a:r>
          </a:p>
          <a:p>
            <a:pPr marL="0" indent="0">
              <a:buNone/>
            </a:pPr>
            <a:r>
              <a:rPr lang="en-GB" sz="1700" dirty="0"/>
              <a:t>			ASCC: IBM Automatic Sequence Controlled Calculator</a:t>
            </a:r>
          </a:p>
          <a:p>
            <a:pPr marL="0" indent="0">
              <a:buNone/>
            </a:pPr>
            <a:r>
              <a:rPr lang="en-GB" sz="1700" dirty="0"/>
              <a:t>			55 feet long, 8 feet high, 5 tons</a:t>
            </a:r>
          </a:p>
          <a:p>
            <a:endParaRPr lang="en-GB" dirty="0"/>
          </a:p>
          <a:p>
            <a:endParaRPr lang="en-GB" dirty="0"/>
          </a:p>
        </p:txBody>
      </p:sp>
      <p:pic>
        <p:nvPicPr>
          <p:cNvPr id="6" name="Picture 5"/>
          <p:cNvPicPr>
            <a:picLocks noChangeAspect="1"/>
          </p:cNvPicPr>
          <p:nvPr/>
        </p:nvPicPr>
        <p:blipFill>
          <a:blip r:embed="rId2"/>
          <a:stretch>
            <a:fillRect/>
          </a:stretch>
        </p:blipFill>
        <p:spPr>
          <a:xfrm>
            <a:off x="3276600" y="3200400"/>
            <a:ext cx="3431546" cy="2286000"/>
          </a:xfrm>
          <a:prstGeom prst="rect">
            <a:avLst/>
          </a:prstGeom>
        </p:spPr>
      </p:pic>
    </p:spTree>
    <p:extLst>
      <p:ext uri="{BB962C8B-B14F-4D97-AF65-F5344CB8AC3E}">
        <p14:creationId xmlns:p14="http://schemas.microsoft.com/office/powerpoint/2010/main" val="53108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Paradigms </a:t>
            </a:r>
            <a:r>
              <a:rPr lang="en-US" sz="3200" b="1" dirty="0"/>
              <a:t>Cont.</a:t>
            </a:r>
          </a:p>
        </p:txBody>
      </p:sp>
      <p:sp>
        <p:nvSpPr>
          <p:cNvPr id="3" name="Content Placeholder 2"/>
          <p:cNvSpPr>
            <a:spLocks noGrp="1"/>
          </p:cNvSpPr>
          <p:nvPr>
            <p:ph idx="1"/>
          </p:nvPr>
        </p:nvSpPr>
        <p:spPr>
          <a:xfrm>
            <a:off x="628650" y="1629194"/>
            <a:ext cx="7886700" cy="4547769"/>
          </a:xfrm>
        </p:spPr>
        <p:txBody>
          <a:bodyPr>
            <a:normAutofit fontScale="77500" lnSpcReduction="20000"/>
          </a:bodyPr>
          <a:lstStyle/>
          <a:p>
            <a:pPr marL="0" indent="0">
              <a:buNone/>
            </a:pPr>
            <a:r>
              <a:rPr lang="en-GB" b="1" dirty="0">
                <a:effectLst>
                  <a:outerShdw blurRad="38100" dist="38100" dir="2700000" algn="tl">
                    <a:srgbClr val="000000">
                      <a:alpha val="43137"/>
                    </a:srgbClr>
                  </a:outerShdw>
                </a:effectLst>
              </a:rPr>
              <a:t>Late 1950s - 1970s, Mainframe computers and dumb terminals</a:t>
            </a:r>
          </a:p>
          <a:p>
            <a:pPr marL="0" indent="0">
              <a:buNone/>
            </a:pPr>
            <a:endParaRPr lang="en-GB" b="1" dirty="0">
              <a:effectLst>
                <a:outerShdw blurRad="38100" dist="38100" dir="2700000" algn="tl">
                  <a:srgbClr val="000000">
                    <a:alpha val="43137"/>
                  </a:srgbClr>
                </a:outerShdw>
              </a:effectLst>
            </a:endParaRPr>
          </a:p>
          <a:p>
            <a:r>
              <a:rPr lang="en-GB" dirty="0"/>
              <a:t>Batch processing</a:t>
            </a:r>
          </a:p>
          <a:p>
            <a:r>
              <a:rPr lang="en-GB" dirty="0"/>
              <a:t>Time sharing </a:t>
            </a:r>
          </a:p>
          <a:p>
            <a:r>
              <a:rPr lang="en-GB" dirty="0"/>
              <a:t>No graphical interfaces</a:t>
            </a:r>
          </a:p>
          <a:p>
            <a:pPr marL="0" indent="0">
              <a:buNone/>
            </a:pPr>
            <a:endParaRPr lang="en-GB" dirty="0"/>
          </a:p>
          <a:p>
            <a:pPr marL="0" indent="0">
              <a:buNone/>
            </a:pPr>
            <a:endParaRPr lang="en-GB" dirty="0"/>
          </a:p>
          <a:p>
            <a:pPr marL="0" indent="0">
              <a:buNone/>
            </a:pPr>
            <a:r>
              <a:rPr lang="en-GB" b="1" dirty="0">
                <a:effectLst>
                  <a:outerShdw blurRad="38100" dist="38100" dir="2700000" algn="tl">
                    <a:srgbClr val="000000">
                      <a:alpha val="43137"/>
                    </a:srgbClr>
                  </a:outerShdw>
                </a:effectLst>
              </a:rPr>
              <a:t>In 1980s,</a:t>
            </a:r>
          </a:p>
          <a:p>
            <a:r>
              <a:rPr lang="en-GB" dirty="0"/>
              <a:t>Invention of a microprocessor</a:t>
            </a:r>
          </a:p>
          <a:p>
            <a:r>
              <a:rPr lang="en-GB" dirty="0"/>
              <a:t>Development of PC’s - major landmark</a:t>
            </a:r>
          </a:p>
          <a:p>
            <a:r>
              <a:rPr lang="en-GB" dirty="0"/>
              <a:t>Start using computers by people, customers</a:t>
            </a:r>
          </a:p>
          <a:p>
            <a:pPr marL="0" indent="0">
              <a:buNone/>
            </a:pPr>
            <a:r>
              <a:rPr lang="en-GB" dirty="0"/>
              <a:t>     and end users of Business organizations</a:t>
            </a:r>
          </a:p>
          <a:p>
            <a:endParaRPr lang="en-GB" dirty="0"/>
          </a:p>
          <a:p>
            <a:endParaRPr lang="en-US" dirty="0"/>
          </a:p>
        </p:txBody>
      </p:sp>
      <p:pic>
        <p:nvPicPr>
          <p:cNvPr id="4" name="Picture 3"/>
          <p:cNvPicPr>
            <a:picLocks noChangeAspect="1"/>
          </p:cNvPicPr>
          <p:nvPr/>
        </p:nvPicPr>
        <p:blipFill>
          <a:blip r:embed="rId2"/>
          <a:stretch>
            <a:fillRect/>
          </a:stretch>
        </p:blipFill>
        <p:spPr>
          <a:xfrm>
            <a:off x="4572000" y="2133600"/>
            <a:ext cx="2590800" cy="2053209"/>
          </a:xfrm>
          <a:prstGeom prst="rect">
            <a:avLst/>
          </a:prstGeom>
        </p:spPr>
      </p:pic>
      <p:pic>
        <p:nvPicPr>
          <p:cNvPr id="5" name="Picture 2" descr="C:\Program Files (x86)\Microsoft Office\MEDIA\CAGCAT10\j0285750.wmf"/>
          <p:cNvPicPr>
            <a:picLocks noChangeAspect="1" noChangeArrowheads="1"/>
          </p:cNvPicPr>
          <p:nvPr/>
        </p:nvPicPr>
        <p:blipFill>
          <a:blip r:embed="rId3" cstate="print"/>
          <a:srcRect/>
          <a:stretch>
            <a:fillRect/>
          </a:stretch>
        </p:blipFill>
        <p:spPr bwMode="auto">
          <a:xfrm>
            <a:off x="6781800" y="4452495"/>
            <a:ext cx="2069002" cy="1773467"/>
          </a:xfrm>
          <a:prstGeom prst="rect">
            <a:avLst/>
          </a:prstGeom>
          <a:noFill/>
        </p:spPr>
      </p:pic>
    </p:spTree>
    <p:extLst>
      <p:ext uri="{BB962C8B-B14F-4D97-AF65-F5344CB8AC3E}">
        <p14:creationId xmlns:p14="http://schemas.microsoft.com/office/powerpoint/2010/main" val="3928214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08" y="43828"/>
            <a:ext cx="8229600" cy="1143000"/>
          </a:xfrm>
        </p:spPr>
        <p:txBody>
          <a:bodyPr/>
          <a:lstStyle/>
          <a:p>
            <a:r>
              <a:rPr lang="en-US" b="1" dirty="0"/>
              <a:t>Computing Paradigms </a:t>
            </a:r>
            <a:r>
              <a:rPr lang="en-US" sz="3200" b="1" dirty="0"/>
              <a:t>Cont.</a:t>
            </a:r>
          </a:p>
        </p:txBody>
      </p:sp>
      <p:sp>
        <p:nvSpPr>
          <p:cNvPr id="3" name="Content Placeholder 2"/>
          <p:cNvSpPr>
            <a:spLocks noGrp="1"/>
          </p:cNvSpPr>
          <p:nvPr>
            <p:ph idx="1"/>
          </p:nvPr>
        </p:nvSpPr>
        <p:spPr>
          <a:xfrm>
            <a:off x="449266" y="1054054"/>
            <a:ext cx="8237534" cy="5072109"/>
          </a:xfrm>
        </p:spPr>
        <p:txBody>
          <a:bodyPr>
            <a:normAutofit/>
          </a:bodyPr>
          <a:lstStyle/>
          <a:p>
            <a:pPr marL="0" indent="0">
              <a:buNone/>
            </a:pPr>
            <a:r>
              <a:rPr lang="en-GB" b="1" dirty="0">
                <a:effectLst>
                  <a:outerShdw blurRad="38100" dist="38100" dir="2700000" algn="tl">
                    <a:srgbClr val="000000">
                      <a:alpha val="43137"/>
                    </a:srgbClr>
                  </a:outerShdw>
                </a:effectLst>
              </a:rPr>
              <a:t>Today (This era)</a:t>
            </a:r>
          </a:p>
          <a:p>
            <a:pPr marL="0" indent="0">
              <a:buNone/>
            </a:pPr>
            <a:endParaRPr lang="en-GB" b="1" dirty="0">
              <a:effectLst>
                <a:outerShdw blurRad="38100" dist="38100" dir="2700000" algn="tl">
                  <a:srgbClr val="000000">
                    <a:alpha val="43137"/>
                  </a:srgbClr>
                </a:outerShdw>
              </a:effectLst>
            </a:endParaRPr>
          </a:p>
          <a:p>
            <a:pPr marL="0" indent="0">
              <a:buNone/>
            </a:pPr>
            <a:endParaRPr lang="en-US" dirty="0"/>
          </a:p>
        </p:txBody>
      </p:sp>
      <p:pic>
        <p:nvPicPr>
          <p:cNvPr id="8" name="Picture 7"/>
          <p:cNvPicPr>
            <a:picLocks noChangeAspect="1"/>
          </p:cNvPicPr>
          <p:nvPr/>
        </p:nvPicPr>
        <p:blipFill>
          <a:blip r:embed="rId3"/>
          <a:stretch>
            <a:fillRect/>
          </a:stretch>
        </p:blipFill>
        <p:spPr>
          <a:xfrm rot="624281">
            <a:off x="6146552" y="1337057"/>
            <a:ext cx="2619375" cy="1752600"/>
          </a:xfrm>
          <a:prstGeom prst="rect">
            <a:avLst/>
          </a:prstGeom>
        </p:spPr>
      </p:pic>
      <p:pic>
        <p:nvPicPr>
          <p:cNvPr id="9" name="Picture 8"/>
          <p:cNvPicPr>
            <a:picLocks noChangeAspect="1"/>
          </p:cNvPicPr>
          <p:nvPr/>
        </p:nvPicPr>
        <p:blipFill>
          <a:blip r:embed="rId4"/>
          <a:stretch>
            <a:fillRect/>
          </a:stretch>
        </p:blipFill>
        <p:spPr>
          <a:xfrm rot="601883">
            <a:off x="5965419" y="3216336"/>
            <a:ext cx="2847975" cy="1600200"/>
          </a:xfrm>
          <a:prstGeom prst="rect">
            <a:avLst/>
          </a:prstGeom>
        </p:spPr>
      </p:pic>
      <p:pic>
        <p:nvPicPr>
          <p:cNvPr id="11" name="Picture 10"/>
          <p:cNvPicPr>
            <a:picLocks noChangeAspect="1"/>
          </p:cNvPicPr>
          <p:nvPr/>
        </p:nvPicPr>
        <p:blipFill>
          <a:blip r:embed="rId5"/>
          <a:stretch>
            <a:fillRect/>
          </a:stretch>
        </p:blipFill>
        <p:spPr>
          <a:xfrm rot="20804191">
            <a:off x="282409" y="3449762"/>
            <a:ext cx="2540426" cy="1683563"/>
          </a:xfrm>
          <a:prstGeom prst="rect">
            <a:avLst/>
          </a:prstGeom>
        </p:spPr>
      </p:pic>
      <p:pic>
        <p:nvPicPr>
          <p:cNvPr id="12" name="Picture 11"/>
          <p:cNvPicPr>
            <a:picLocks noChangeAspect="1"/>
          </p:cNvPicPr>
          <p:nvPr/>
        </p:nvPicPr>
        <p:blipFill>
          <a:blip r:embed="rId6"/>
          <a:stretch>
            <a:fillRect/>
          </a:stretch>
        </p:blipFill>
        <p:spPr>
          <a:xfrm>
            <a:off x="2667000" y="5108316"/>
            <a:ext cx="3200400" cy="1428750"/>
          </a:xfrm>
          <a:prstGeom prst="rect">
            <a:avLst/>
          </a:prstGeom>
        </p:spPr>
      </p:pic>
      <p:pic>
        <p:nvPicPr>
          <p:cNvPr id="13" name="Picture 12"/>
          <p:cNvPicPr>
            <a:picLocks noChangeAspect="1"/>
          </p:cNvPicPr>
          <p:nvPr/>
        </p:nvPicPr>
        <p:blipFill>
          <a:blip r:embed="rId7"/>
          <a:stretch>
            <a:fillRect/>
          </a:stretch>
        </p:blipFill>
        <p:spPr>
          <a:xfrm rot="20865215">
            <a:off x="199949" y="1833739"/>
            <a:ext cx="2218473" cy="1476293"/>
          </a:xfrm>
          <a:prstGeom prst="rect">
            <a:avLst/>
          </a:prstGeom>
        </p:spPr>
      </p:pic>
      <p:pic>
        <p:nvPicPr>
          <p:cNvPr id="15" name="Picture 14"/>
          <p:cNvPicPr>
            <a:picLocks noChangeAspect="1"/>
          </p:cNvPicPr>
          <p:nvPr/>
        </p:nvPicPr>
        <p:blipFill>
          <a:blip r:embed="rId8"/>
          <a:stretch>
            <a:fillRect/>
          </a:stretch>
        </p:blipFill>
        <p:spPr>
          <a:xfrm rot="20789787">
            <a:off x="595681" y="5303439"/>
            <a:ext cx="1946824" cy="1296789"/>
          </a:xfrm>
          <a:prstGeom prst="rect">
            <a:avLst/>
          </a:prstGeom>
        </p:spPr>
      </p:pic>
      <p:pic>
        <p:nvPicPr>
          <p:cNvPr id="16" name="Picture 15"/>
          <p:cNvPicPr>
            <a:picLocks noChangeAspect="1"/>
          </p:cNvPicPr>
          <p:nvPr/>
        </p:nvPicPr>
        <p:blipFill>
          <a:blip r:embed="rId9"/>
          <a:stretch>
            <a:fillRect/>
          </a:stretch>
        </p:blipFill>
        <p:spPr>
          <a:xfrm>
            <a:off x="3079884" y="3129477"/>
            <a:ext cx="2659528" cy="1866900"/>
          </a:xfrm>
          <a:prstGeom prst="rect">
            <a:avLst/>
          </a:prstGeom>
        </p:spPr>
      </p:pic>
      <p:pic>
        <p:nvPicPr>
          <p:cNvPr id="6" name="Picture 5"/>
          <p:cNvPicPr>
            <a:picLocks noChangeAspect="1"/>
          </p:cNvPicPr>
          <p:nvPr/>
        </p:nvPicPr>
        <p:blipFill>
          <a:blip r:embed="rId10"/>
          <a:stretch>
            <a:fillRect/>
          </a:stretch>
        </p:blipFill>
        <p:spPr>
          <a:xfrm>
            <a:off x="2711763" y="1482053"/>
            <a:ext cx="3155638" cy="1581150"/>
          </a:xfrm>
          <a:prstGeom prst="rect">
            <a:avLst/>
          </a:prstGeom>
        </p:spPr>
      </p:pic>
      <p:pic>
        <p:nvPicPr>
          <p:cNvPr id="17" name="Picture 16"/>
          <p:cNvPicPr>
            <a:picLocks noChangeAspect="1"/>
          </p:cNvPicPr>
          <p:nvPr/>
        </p:nvPicPr>
        <p:blipFill>
          <a:blip r:embed="rId11"/>
          <a:stretch>
            <a:fillRect/>
          </a:stretch>
        </p:blipFill>
        <p:spPr>
          <a:xfrm>
            <a:off x="5983605" y="4938153"/>
            <a:ext cx="1554597" cy="1164447"/>
          </a:xfrm>
          <a:prstGeom prst="rect">
            <a:avLst/>
          </a:prstGeom>
        </p:spPr>
      </p:pic>
      <p:pic>
        <p:nvPicPr>
          <p:cNvPr id="4" name="Picture 3"/>
          <p:cNvPicPr>
            <a:picLocks noChangeAspect="1"/>
          </p:cNvPicPr>
          <p:nvPr/>
        </p:nvPicPr>
        <p:blipFill rotWithShape="1">
          <a:blip r:embed="rId12"/>
          <a:srcRect l="22255"/>
          <a:stretch/>
        </p:blipFill>
        <p:spPr>
          <a:xfrm>
            <a:off x="7614885" y="5221722"/>
            <a:ext cx="1452564" cy="1164447"/>
          </a:xfrm>
          <a:prstGeom prst="rect">
            <a:avLst/>
          </a:prstGeom>
        </p:spPr>
      </p:pic>
    </p:spTree>
    <p:extLst>
      <p:ext uri="{BB962C8B-B14F-4D97-AF65-F5344CB8AC3E}">
        <p14:creationId xmlns:p14="http://schemas.microsoft.com/office/powerpoint/2010/main" val="368723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made this change?</a:t>
            </a:r>
          </a:p>
        </p:txBody>
      </p:sp>
      <p:sp>
        <p:nvSpPr>
          <p:cNvPr id="3" name="Content Placeholder 2"/>
          <p:cNvSpPr>
            <a:spLocks noGrp="1"/>
          </p:cNvSpPr>
          <p:nvPr>
            <p:ph idx="1"/>
          </p:nvPr>
        </p:nvSpPr>
        <p:spPr/>
        <p:txBody>
          <a:bodyPr>
            <a:normAutofit lnSpcReduction="10000"/>
          </a:bodyPr>
          <a:lstStyle/>
          <a:p>
            <a:r>
              <a:rPr lang="en-US" dirty="0"/>
              <a:t>Advancement of technology</a:t>
            </a:r>
          </a:p>
          <a:p>
            <a:pPr lvl="1"/>
            <a:r>
              <a:rPr lang="en-AU" altLang="en-US" dirty="0"/>
              <a:t>Rapid advances in speed and capacity</a:t>
            </a:r>
            <a:endParaRPr lang="en-US" dirty="0"/>
          </a:p>
          <a:p>
            <a:r>
              <a:rPr lang="en-AU" altLang="en-US" dirty="0"/>
              <a:t>Pervasiveness of Internet</a:t>
            </a:r>
          </a:p>
          <a:p>
            <a:pPr lvl="1"/>
            <a:r>
              <a:rPr lang="en-AU" altLang="en-US" dirty="0"/>
              <a:t>E-enabled world</a:t>
            </a:r>
          </a:p>
          <a:p>
            <a:r>
              <a:rPr lang="en-AU" altLang="en-US" dirty="0"/>
              <a:t>Wireless, portable devices</a:t>
            </a:r>
          </a:p>
          <a:p>
            <a:pPr lvl="1"/>
            <a:r>
              <a:rPr lang="en-AU" altLang="en-US" dirty="0"/>
              <a:t>Anywhere, Any time work capability</a:t>
            </a:r>
          </a:p>
          <a:p>
            <a:endParaRPr lang="en-AU" dirty="0"/>
          </a:p>
          <a:p>
            <a:pPr marL="0" indent="0">
              <a:buNone/>
            </a:pPr>
            <a:r>
              <a:rPr lang="en-US" altLang="en-US" i="1" dirty="0">
                <a:solidFill>
                  <a:schemeClr val="tx2"/>
                </a:solidFill>
              </a:rPr>
              <a:t>Technology</a:t>
            </a:r>
            <a:r>
              <a:rPr lang="en-US" altLang="en-US" dirty="0"/>
              <a:t> is configured into </a:t>
            </a:r>
            <a:r>
              <a:rPr lang="en-US" altLang="en-US" i="1" dirty="0">
                <a:solidFill>
                  <a:schemeClr val="tx2"/>
                </a:solidFill>
              </a:rPr>
              <a:t>Information</a:t>
            </a:r>
            <a:r>
              <a:rPr lang="en-US" altLang="en-US" dirty="0"/>
              <a:t> </a:t>
            </a:r>
            <a:r>
              <a:rPr lang="en-US" altLang="en-US" i="1" dirty="0">
                <a:solidFill>
                  <a:schemeClr val="tx2"/>
                </a:solidFill>
              </a:rPr>
              <a:t>systems</a:t>
            </a:r>
            <a:r>
              <a:rPr lang="en-US" altLang="en-US" dirty="0"/>
              <a:t> that help manage </a:t>
            </a:r>
            <a:r>
              <a:rPr lang="en-US" altLang="en-US" i="1" dirty="0">
                <a:solidFill>
                  <a:schemeClr val="tx2"/>
                </a:solidFill>
              </a:rPr>
              <a:t>information</a:t>
            </a:r>
            <a:r>
              <a:rPr lang="en-US" altLang="en-US" dirty="0"/>
              <a:t> to improve </a:t>
            </a:r>
            <a:r>
              <a:rPr lang="en-US" altLang="en-US" i="1" dirty="0">
                <a:solidFill>
                  <a:schemeClr val="tx2"/>
                </a:solidFill>
              </a:rPr>
              <a:t>organizational performance.</a:t>
            </a:r>
            <a:endParaRPr lang="en-US" altLang="en-US" dirty="0"/>
          </a:p>
          <a:p>
            <a:endParaRPr lang="en-US" dirty="0"/>
          </a:p>
        </p:txBody>
      </p:sp>
    </p:spTree>
    <p:extLst>
      <p:ext uri="{BB962C8B-B14F-4D97-AF65-F5344CB8AC3E}">
        <p14:creationId xmlns:p14="http://schemas.microsoft.com/office/powerpoint/2010/main" val="335659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599583" y="4922915"/>
            <a:ext cx="2209800" cy="1470521"/>
          </a:xfrm>
          <a:prstGeom prst="rect">
            <a:avLst/>
          </a:prstGeom>
        </p:spPr>
      </p:pic>
      <p:sp>
        <p:nvSpPr>
          <p:cNvPr id="5" name="Content Placeholder 4"/>
          <p:cNvSpPr>
            <a:spLocks noGrp="1"/>
          </p:cNvSpPr>
          <p:nvPr>
            <p:ph idx="1"/>
          </p:nvPr>
        </p:nvSpPr>
        <p:spPr>
          <a:xfrm>
            <a:off x="304800" y="2782352"/>
            <a:ext cx="8458200" cy="2177006"/>
          </a:xfrm>
          <a:prstGeom prst="rect">
            <a:avLst/>
          </a:prstGeom>
        </p:spPr>
        <p:txBody>
          <a:bodyPr wrap="square">
            <a:spAutoFit/>
          </a:bodyPr>
          <a:lstStyle/>
          <a:p>
            <a:pPr marL="0" indent="0" algn="ctr">
              <a:buNone/>
            </a:pPr>
            <a:endParaRPr lang="en-AU" altLang="en-US" sz="2400" dirty="0"/>
          </a:p>
          <a:p>
            <a:pPr marL="0" indent="0">
              <a:buNone/>
            </a:pPr>
            <a:r>
              <a:rPr lang="en-AU" altLang="en-US" sz="3600" b="1" dirty="0"/>
              <a:t>Key Idea:</a:t>
            </a:r>
          </a:p>
          <a:p>
            <a:pPr marL="0" indent="0">
              <a:buNone/>
            </a:pPr>
            <a:r>
              <a:rPr lang="en-AU" altLang="en-US" sz="3600" dirty="0"/>
              <a:t>Get ready to adopt to the modern world with modern Information Systems!!!!</a:t>
            </a:r>
          </a:p>
        </p:txBody>
      </p:sp>
      <p:pic>
        <p:nvPicPr>
          <p:cNvPr id="7" name="Picture 6"/>
          <p:cNvPicPr>
            <a:picLocks noChangeAspect="1"/>
          </p:cNvPicPr>
          <p:nvPr/>
        </p:nvPicPr>
        <p:blipFill>
          <a:blip r:embed="rId3"/>
          <a:stretch>
            <a:fillRect/>
          </a:stretch>
        </p:blipFill>
        <p:spPr>
          <a:xfrm>
            <a:off x="3048000" y="304800"/>
            <a:ext cx="4495800" cy="3452152"/>
          </a:xfrm>
          <a:prstGeom prst="rect">
            <a:avLst/>
          </a:prstGeom>
        </p:spPr>
      </p:pic>
    </p:spTree>
    <p:extLst>
      <p:ext uri="{BB962C8B-B14F-4D97-AF65-F5344CB8AC3E}">
        <p14:creationId xmlns:p14="http://schemas.microsoft.com/office/powerpoint/2010/main" val="2510428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C5C82534-F570-47D0-B68B-77FF3196E0DA}" vid="{CA49051E-35FD-4162-BB75-12F1D25530D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5C82534-F570-47D0-B68B-77FF3196E0DA}" vid="{0BC3DA50-FEEF-43B6-860E-C898C0E591E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Updated Design</Template>
  <TotalTime>225</TotalTime>
  <Words>1942</Words>
  <Application>Microsoft Office PowerPoint</Application>
  <PresentationFormat>On-screen Show (4:3)</PresentationFormat>
  <Paragraphs>399</Paragraphs>
  <Slides>39</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39</vt:i4>
      </vt:variant>
    </vt:vector>
  </HeadingPairs>
  <TitlesOfParts>
    <vt:vector size="46" baseType="lpstr">
      <vt:lpstr>Arial</vt:lpstr>
      <vt:lpstr>Calibri</vt:lpstr>
      <vt:lpstr>Calibri Light</vt:lpstr>
      <vt:lpstr>Times New Roman</vt:lpstr>
      <vt:lpstr>Office Theme</vt:lpstr>
      <vt:lpstr>Custom Design</vt:lpstr>
      <vt:lpstr>1_Custom Design</vt:lpstr>
      <vt:lpstr>Modern Information Systems</vt:lpstr>
      <vt:lpstr>Lecture 02 - Recap</vt:lpstr>
      <vt:lpstr>Learning Outcomes</vt:lpstr>
      <vt:lpstr>Session Objectives</vt:lpstr>
      <vt:lpstr>Evolution of Computing World</vt:lpstr>
      <vt:lpstr>Computing Paradigms Cont.</vt:lpstr>
      <vt:lpstr>Computing Paradigms Cont.</vt:lpstr>
      <vt:lpstr>What made this change?</vt:lpstr>
      <vt:lpstr>PowerPoint Presentation</vt:lpstr>
      <vt:lpstr>Modern Information Systems </vt:lpstr>
      <vt:lpstr>Office Automation Systems (OAS)</vt:lpstr>
      <vt:lpstr>Office Automation Systems Cont.</vt:lpstr>
      <vt:lpstr>Process Control Systems </vt:lpstr>
      <vt:lpstr>Expert Systems</vt:lpstr>
      <vt:lpstr>Expert Systems Cont.</vt:lpstr>
      <vt:lpstr>Enterprise Systems</vt:lpstr>
      <vt:lpstr>Enterprise Systems Cont.</vt:lpstr>
      <vt:lpstr>Enterprise Systems Cont.</vt:lpstr>
      <vt:lpstr>Enterprise Systems Cont.</vt:lpstr>
      <vt:lpstr>Enterprise Systems Cont.</vt:lpstr>
      <vt:lpstr>Enterprise Systems Cont.</vt:lpstr>
      <vt:lpstr>Enterprise Systems Cont.</vt:lpstr>
      <vt:lpstr>E-Commerce Systems</vt:lpstr>
      <vt:lpstr>E-Commerce Systems Cont.</vt:lpstr>
      <vt:lpstr>E-Commerce Systems Cont.</vt:lpstr>
      <vt:lpstr>Cloud Based Systems</vt:lpstr>
      <vt:lpstr>Cloud Based Systems Cont.</vt:lpstr>
      <vt:lpstr>Cloud Based Systems Cont.</vt:lpstr>
      <vt:lpstr>IoT (Internet of Things) Systems</vt:lpstr>
      <vt:lpstr>IoT (Internet of Things) Systems Cont.</vt:lpstr>
      <vt:lpstr>IoT (Internet of Things) Systems Cont.</vt:lpstr>
      <vt:lpstr>BI(Business Intelligence) Systems</vt:lpstr>
      <vt:lpstr>BI(Business Intelligence) Systems Cont.</vt:lpstr>
      <vt:lpstr>BI(Business Intelligence) Systems Cont. Existing systems:</vt:lpstr>
      <vt:lpstr>Technologies behind Modern Information Systems</vt:lpstr>
      <vt:lpstr>Data Management within Information Systems Context</vt:lpstr>
      <vt:lpstr>Reference </vt:lpstr>
      <vt:lpstr>End of Lecture 03</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Losini Shanmugam</dc:creator>
  <cp:lastModifiedBy>Tharushi Rubasinghe</cp:lastModifiedBy>
  <cp:revision>24</cp:revision>
  <dcterms:created xsi:type="dcterms:W3CDTF">2017-06-04T15:05:52Z</dcterms:created>
  <dcterms:modified xsi:type="dcterms:W3CDTF">2024-07-17T09:42:04Z</dcterms:modified>
</cp:coreProperties>
</file>